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3" r:id="rId1"/>
  </p:sldMasterIdLst>
  <p:notesMasterIdLst>
    <p:notesMasterId r:id="rId10"/>
  </p:notesMasterIdLst>
  <p:sldIdLst>
    <p:sldId id="256" r:id="rId2"/>
    <p:sldId id="348" r:id="rId3"/>
    <p:sldId id="349" r:id="rId4"/>
    <p:sldId id="350" r:id="rId5"/>
    <p:sldId id="351" r:id="rId6"/>
    <p:sldId id="352" r:id="rId7"/>
    <p:sldId id="353" r:id="rId8"/>
    <p:sldId id="354" r:id="rId9"/>
  </p:sldIdLst>
  <p:sldSz cx="24384000" cy="13716000"/>
  <p:notesSz cx="6858000" cy="9144000"/>
  <p:embeddedFontLst>
    <p:embeddedFont>
      <p:font typeface="Gill Sans" panose="020B0604020202020204" charset="0"/>
      <p:regular r:id="rId11"/>
      <p:bold r:id="rId12"/>
    </p:embeddedFont>
    <p:embeddedFont>
      <p:font typeface="Lato" panose="020F0502020204030203" pitchFamily="34" charset="0"/>
      <p:regular r:id="rId13"/>
      <p:bold r:id="rId14"/>
      <p:italic r:id="rId15"/>
      <p:boldItalic r:id="rId16"/>
    </p:embeddedFont>
    <p:embeddedFont>
      <p:font typeface="Lato Light" panose="020F0502020204030203" pitchFamily="34" charset="0"/>
      <p:regular r:id="rId17"/>
      <p:bold r:id="rId18"/>
      <p:italic r:id="rId19"/>
      <p:boldItalic r:id="rId20"/>
    </p:embeddedFont>
    <p:embeddedFont>
      <p:font typeface="Lato Semibold" panose="020F0502020204030203" pitchFamily="34" charset="0"/>
      <p:bold r:id="rId21"/>
      <p:boldItalic r:id="rId22"/>
    </p:embeddedFont>
    <p:embeddedFont>
      <p:font typeface="Merriweather Sans" pitchFamily="2" charset="0"/>
      <p:regular r:id="rId23"/>
      <p:bold r:id="rId24"/>
      <p:italic r:id="rId25"/>
      <p:boldItalic r:id="rId2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2" pos="7680" userDrawn="1">
          <p15:clr>
            <a:srgbClr val="A4A3A4"/>
          </p15:clr>
        </p15:guide>
        <p15:guide id="4" orient="horz" pos="5760" userDrawn="1">
          <p15:clr>
            <a:srgbClr val="A4A3A4"/>
          </p15:clr>
        </p15:guide>
        <p15:guide id="5" orient="horz" pos="2880" userDrawn="1">
          <p15:clr>
            <a:srgbClr val="A4A3A4"/>
          </p15:clr>
        </p15:guide>
        <p15:guide id="6" orient="horz" pos="43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FD4703"/>
    <a:srgbClr val="5358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44" autoAdjust="0"/>
    <p:restoredTop sz="86799" autoAdjust="0"/>
  </p:normalViewPr>
  <p:slideViewPr>
    <p:cSldViewPr snapToGrid="0">
      <p:cViewPr>
        <p:scale>
          <a:sx n="50" d="100"/>
          <a:sy n="50" d="100"/>
        </p:scale>
        <p:origin x="1218" y="1320"/>
      </p:cViewPr>
      <p:guideLst>
        <p:guide pos="7680"/>
        <p:guide orient="horz" pos="5760"/>
        <p:guide orient="horz" pos="2880"/>
        <p:guide orient="horz" pos="43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26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font" Target="fonts/font11.fntdata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24" Type="http://schemas.openxmlformats.org/officeDocument/2006/relationships/font" Target="fonts/font14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23" Type="http://schemas.openxmlformats.org/officeDocument/2006/relationships/font" Target="fonts/font13.fntdata"/><Relationship Id="rId28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9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font" Target="fonts/font12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2200" b="0" i="0" u="none" strike="noStrike" cap="none">
                <a:latin typeface="Merriweather Sans"/>
                <a:ea typeface="Merriweather Sans"/>
                <a:cs typeface="Merriweather Sans"/>
                <a:sym typeface="Merriweather Sans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9" name="Google Shape;39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32312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187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 &amp; Subtitle" userDrawn="1">
  <p:cSld name="Title">
    <p:bg>
      <p:bgPr>
        <a:solidFill>
          <a:srgbClr val="53585F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Google Shape;11;p2" descr="Image"/>
          <p:cNvPicPr preferRelativeResize="0"/>
          <p:nvPr userDrawn="1"/>
        </p:nvPicPr>
        <p:blipFill rotWithShape="1">
          <a:blip r:embed="rId2">
            <a:alphaModFix/>
          </a:blip>
          <a:srcRect/>
          <a:stretch/>
        </p:blipFill>
        <p:spPr>
          <a:xfrm>
            <a:off x="0" y="0"/>
            <a:ext cx="24384000" cy="1371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 descr="A white letter on a black background&#10;&#10;Description automatically generated">
            <a:extLst>
              <a:ext uri="{FF2B5EF4-FFF2-40B4-BE49-F238E27FC236}">
                <a16:creationId xmlns:a16="http://schemas.microsoft.com/office/drawing/2014/main" id="{CD32B029-06D6-A84C-D841-F066D69158A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6459218" y="11483479"/>
            <a:ext cx="7188349" cy="1224389"/>
          </a:xfrm>
          <a:prstGeom prst="rect">
            <a:avLst/>
          </a:prstGeom>
        </p:spPr>
      </p:pic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332326E6-B3AD-0518-4253-EC0371872F6E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220228" y="3795288"/>
            <a:ext cx="11878500" cy="2072700"/>
          </a:xfrm>
        </p:spPr>
        <p:txBody>
          <a:bodyPr anchor="t"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6400" cap="all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Presentation</a:t>
            </a:r>
            <a:br>
              <a:rPr lang="en-US" dirty="0"/>
            </a:br>
            <a:r>
              <a:rPr lang="en-US" dirty="0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4F35B0D-1C2C-5209-A42C-60101EC2BB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1734432" y="6564150"/>
            <a:ext cx="11364296" cy="656700"/>
          </a:xfrm>
        </p:spPr>
        <p:txBody>
          <a:bodyPr/>
          <a:lstStyle>
            <a:lvl1pPr marL="0" indent="0" algn="r">
              <a:lnSpc>
                <a:spcPct val="100000"/>
              </a:lnSpc>
              <a:spcBef>
                <a:spcPts val="0"/>
              </a:spcBef>
              <a:defRPr sz="3600" cap="none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pPr lvl="0"/>
            <a:r>
              <a:rPr lang="en-US" dirty="0"/>
              <a:t>Presenter | SideFX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Large Right Imag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62;p10">
            <a:extLst>
              <a:ext uri="{FF2B5EF4-FFF2-40B4-BE49-F238E27FC236}">
                <a16:creationId xmlns:a16="http://schemas.microsoft.com/office/drawing/2014/main" id="{8AC65867-FFDD-D091-C360-115ABE645A23}"/>
              </a:ext>
            </a:extLst>
          </p:cNvPr>
          <p:cNvSpPr/>
          <p:nvPr userDrawn="1"/>
        </p:nvSpPr>
        <p:spPr>
          <a:xfrm>
            <a:off x="12700000" y="0"/>
            <a:ext cx="11684000" cy="13716000"/>
          </a:xfrm>
          <a:prstGeom prst="rect">
            <a:avLst/>
          </a:prstGeom>
          <a:solidFill>
            <a:srgbClr val="A6AAA9"/>
          </a:solidFill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/>
          <a:p>
            <a:pPr marL="48767" marR="48767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Font typeface="Gill Sans"/>
              <a:buNone/>
            </a:pPr>
            <a:endParaRPr sz="1400" b="0" i="0" u="none" strike="noStrike" cap="none">
              <a:solidFill>
                <a:srgbClr val="FFFFFF"/>
              </a:solidFill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24520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1_Bullet Points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00276" y="2576214"/>
            <a:ext cx="11745292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190986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ullet Points" preserve="1" userDrawn="1">
  <p:cSld name="Big Text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2CA4518-F11C-204A-D9EF-713488B3C2B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276038" y="2576214"/>
            <a:ext cx="21831924" cy="9952336"/>
          </a:xfrm>
        </p:spPr>
        <p:txBody>
          <a:bodyPr/>
          <a:lstStyle>
            <a:lvl1pPr marL="0" indent="0" algn="l">
              <a:defRPr sz="4200" cap="all" baseline="0"/>
            </a:lvl1pPr>
            <a:lvl2pPr marL="1216152" indent="-402336" algn="l">
              <a:buClr>
                <a:schemeClr val="tx1"/>
              </a:buClr>
              <a:buSzPct val="6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2pPr>
            <a:lvl3pPr marL="1828800" indent="-342900" algn="l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sz="3200" baseline="0">
                <a:solidFill>
                  <a:srgbClr val="53585F"/>
                </a:solidFill>
              </a:defRPr>
            </a:lvl3pPr>
            <a:lvl4pPr marL="19431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4pPr>
            <a:lvl5pPr marL="2400300" indent="-342900">
              <a:buSzPct val="50000"/>
              <a:buFontTx/>
              <a:buBlip>
                <a:blip r:embed="rId2">
                  <a:extLst>
                    <a:ext uri="{96DAC541-7B7A-43D3-8B79-37D633B846F1}">
                      <asvg:svgBlip xmlns:asvg="http://schemas.microsoft.com/office/drawing/2016/SVG/main" r:embed="rId3"/>
                    </a:ext>
                  </a:extLst>
                </a:blip>
              </a:buBlip>
              <a:defRPr baseline="0">
                <a:solidFill>
                  <a:srgbClr val="53585F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21" name="Google Shape;21;p3" descr="Image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312" y="7882"/>
            <a:ext cx="1276350" cy="127635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92B35C6F-D9B9-FBBD-AD0E-8F1BF5BA16D2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1790600" y="137338"/>
            <a:ext cx="10754968" cy="1050111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5000" cap="all" baseline="0"/>
            </a:lvl1pPr>
          </a:lstStyle>
          <a:p>
            <a:pPr lvl="0"/>
            <a:r>
              <a:rPr lang="en-US" dirty="0"/>
              <a:t>TITLE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812EAD3-EBDE-6B1E-6FB5-DD32284DCE2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1275726" y="1767841"/>
            <a:ext cx="21831924" cy="731520"/>
          </a:xfr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0"/>
              </a:spcBef>
              <a:defRPr sz="4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862002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sic Layout" userDrawn="1">
  <p:cSld name="Basic Layou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4" descr="Image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22015875" y="12975850"/>
            <a:ext cx="2063275" cy="435350"/>
          </a:xfrm>
          <a:prstGeom prst="rect">
            <a:avLst/>
          </a:prstGeom>
          <a:noFill/>
          <a:ln>
            <a:noFill/>
          </a:ln>
        </p:spPr>
      </p:pic>
      <p:sp>
        <p:nvSpPr>
          <p:cNvPr id="28" name="Google Shape;28;p4"/>
          <p:cNvSpPr/>
          <p:nvPr/>
        </p:nvSpPr>
        <p:spPr>
          <a:xfrm>
            <a:off x="-17600" y="12673975"/>
            <a:ext cx="24401700" cy="104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B9FF4FB-135E-91B4-2D22-6C5C1304E8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6" name="Media Placeholder 5">
            <a:extLst>
              <a:ext uri="{FF2B5EF4-FFF2-40B4-BE49-F238E27FC236}">
                <a16:creationId xmlns:a16="http://schemas.microsoft.com/office/drawing/2014/main" id="{22D5B04B-BC59-65EA-F432-EAE6CC8CD36A}"/>
              </a:ext>
            </a:extLst>
          </p:cNvPr>
          <p:cNvSpPr>
            <a:spLocks noGrp="1" noChangeAspect="1"/>
          </p:cNvSpPr>
          <p:nvPr>
            <p:ph type="media" sz="quarter" idx="11"/>
          </p:nvPr>
        </p:nvSpPr>
        <p:spPr>
          <a:xfrm>
            <a:off x="10838688" y="1373743"/>
            <a:ext cx="12745512" cy="10968513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4A15FE6E-7054-A7F8-8EE0-0EBCD25DAC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799800" y="1373743"/>
            <a:ext cx="9356136" cy="10969070"/>
          </a:xfrm>
          <a:prstGeom prst="rect">
            <a:avLst/>
          </a:prstGeom>
        </p:spPr>
        <p:txBody>
          <a:bodyPr anchor="ctr"/>
          <a:lstStyle>
            <a:lvl1pPr>
              <a:spcAft>
                <a:spcPts val="2400"/>
              </a:spcAft>
              <a:defRPr sz="6000">
                <a:solidFill>
                  <a:schemeClr val="bg1"/>
                </a:solidFill>
                <a:latin typeface="+mj-lt"/>
              </a:defRPr>
            </a:lvl1pPr>
            <a:lvl2pPr marL="685800" indent="-685800">
              <a:buClr>
                <a:schemeClr val="tx2"/>
              </a:buClr>
              <a:buFont typeface="Arial" panose="020B0604020202020204" pitchFamily="34" charset="0"/>
              <a:buChar char="•"/>
              <a:defRPr sz="4800">
                <a:solidFill>
                  <a:schemeClr val="tx2"/>
                </a:solidFill>
                <a:latin typeface="+mn-lt"/>
              </a:defRPr>
            </a:lvl2pPr>
            <a:lvl3pPr marL="10287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3pPr>
            <a:lvl4pPr marL="14859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4pPr>
            <a:lvl5pPr marL="1943100" indent="-571500">
              <a:buClr>
                <a:schemeClr val="bg2"/>
              </a:buClr>
              <a:buFont typeface="Arial" panose="020B0604020202020204" pitchFamily="34" charset="0"/>
              <a:buChar char="•"/>
              <a:defRPr sz="3600">
                <a:solidFill>
                  <a:schemeClr val="bg2"/>
                </a:solidFill>
                <a:latin typeface="+mn-lt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35411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" userDrawn="1">
  <p:cSld name="Section Title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F8FF296-2666-115E-24BA-A0B07A0DC56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507949" y="7441600"/>
            <a:ext cx="21368101" cy="1334100"/>
          </a:xfrm>
        </p:spPr>
        <p:txBody>
          <a:bodyPr anchor="t"/>
          <a:lstStyle>
            <a:lvl1pPr marL="0" indent="0">
              <a:lnSpc>
                <a:spcPct val="100000"/>
              </a:lnSpc>
              <a:spcBef>
                <a:spcPts val="0"/>
              </a:spcBef>
              <a:defRPr sz="8000" cap="all" baseline="0"/>
            </a:lvl1pPr>
          </a:lstStyle>
          <a:p>
            <a:pPr lvl="0"/>
            <a:r>
              <a:rPr lang="en-US" dirty="0"/>
              <a:t>SUBTITLE</a:t>
            </a:r>
          </a:p>
        </p:txBody>
      </p:sp>
    </p:spTree>
    <p:extLst>
      <p:ext uri="{BB962C8B-B14F-4D97-AF65-F5344CB8AC3E}">
        <p14:creationId xmlns:p14="http://schemas.microsoft.com/office/powerpoint/2010/main" val="2365827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 descr="Image"/>
          <p:cNvPicPr preferRelativeResize="0"/>
          <p:nvPr/>
        </p:nvPicPr>
        <p:blipFill rotWithShape="1">
          <a:blip r:embed="rId8">
            <a:alphaModFix/>
          </a:blip>
          <a:srcRect/>
          <a:stretch/>
        </p:blipFill>
        <p:spPr>
          <a:xfrm>
            <a:off x="11255388" y="4837010"/>
            <a:ext cx="1864188" cy="1864193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>
            <a:spLocks noGrp="1"/>
          </p:cNvSpPr>
          <p:nvPr>
            <p:ph type="title"/>
          </p:nvPr>
        </p:nvSpPr>
        <p:spPr>
          <a:xfrm>
            <a:off x="53975" y="-25425"/>
            <a:ext cx="23734465" cy="15454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5100"/>
              <a:buFont typeface="Lato Light"/>
              <a:buNone/>
              <a:defRPr sz="51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body" idx="1"/>
          </p:nvPr>
        </p:nvSpPr>
        <p:spPr>
          <a:xfrm>
            <a:off x="4067" y="2280394"/>
            <a:ext cx="22932133" cy="8434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50800" tIns="50800" rIns="50800" bIns="50800" anchor="ctr" anchorCtr="0">
            <a:noAutofit/>
          </a:bodyPr>
          <a:lstStyle>
            <a:lvl1pPr marL="457200" marR="0" lvl="0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1pPr>
            <a:lvl2pPr marL="914400" marR="0" lvl="1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200"/>
              <a:buFont typeface="Lato Light"/>
              <a:buNone/>
              <a:defRPr sz="42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2pPr>
            <a:lvl3pPr marL="1371600" marR="0" lvl="2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3pPr>
            <a:lvl4pPr marL="1828800" marR="0" lvl="3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4pPr>
            <a:lvl5pPr marL="2286000" marR="0" lvl="4" indent="-228600" algn="ctr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Lato Light"/>
              <a:buNone/>
              <a:defRPr sz="2400" b="0" i="0" u="none" strike="noStrike" cap="none">
                <a:solidFill>
                  <a:srgbClr val="FFFFFF"/>
                </a:solidFill>
                <a:latin typeface="Lato Light"/>
                <a:ea typeface="Lato Light"/>
                <a:cs typeface="Lato Light"/>
                <a:sym typeface="Lato Light"/>
              </a:defRPr>
            </a:lvl5pPr>
            <a:lvl6pPr marL="2743200" marR="0" lvl="5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6pPr>
            <a:lvl7pPr marL="3200400" marR="0" lvl="6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7pPr>
            <a:lvl8pPr marL="3657600" marR="0" lvl="7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8pPr>
            <a:lvl9pPr marL="4114800" marR="0" lvl="8" indent="-228600" algn="ctr" rtl="0">
              <a:lnSpc>
                <a:spcPct val="120000"/>
              </a:lnSpc>
              <a:spcBef>
                <a:spcPts val="2400"/>
              </a:spcBef>
              <a:spcAft>
                <a:spcPts val="0"/>
              </a:spcAft>
              <a:buClr>
                <a:srgbClr val="A6AAA9"/>
              </a:buClr>
              <a:buSzPts val="6000"/>
              <a:buFont typeface="Lato Light"/>
              <a:buNone/>
              <a:defRPr sz="6000" b="0" i="0" u="none" strike="noStrike" cap="none">
                <a:solidFill>
                  <a:srgbClr val="A6AAA9"/>
                </a:solidFill>
                <a:latin typeface="Lato Light"/>
                <a:ea typeface="Lato Light"/>
                <a:cs typeface="Lato Light"/>
                <a:sym typeface="Lato Light"/>
              </a:defRPr>
            </a:lvl9pPr>
          </a:lstStyle>
          <a:p>
            <a:endParaRPr dirty="0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4" r:id="rId2"/>
    <p:sldLayoutId id="2147483659" r:id="rId3"/>
    <p:sldLayoutId id="2147483655" r:id="rId4"/>
    <p:sldLayoutId id="2147483657" r:id="rId5"/>
    <p:sldLayoutId id="214748365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3FD58FF5-3E85-2D7B-D2B6-01E70F30976F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1220228" y="3795288"/>
            <a:ext cx="11878500" cy="2072700"/>
          </a:xfrm>
        </p:spPr>
        <p:txBody>
          <a:bodyPr/>
          <a:lstStyle/>
          <a:p>
            <a:r>
              <a:rPr lang="en-US" dirty="0"/>
              <a:t>Creating a Simple Simulation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CB6663AD-60F7-D80C-3502-63DD523BDB8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>
                <a:latin typeface="Lato Light" panose="020F0502020204030203" pitchFamily="34" charset="0"/>
                <a:ea typeface="Lato Light" panose="020F0502020204030203" pitchFamily="34" charset="0"/>
                <a:cs typeface="Lato Light" panose="020F0502020204030203" pitchFamily="34" charset="0"/>
              </a:rPr>
              <a:t>Presenter</a:t>
            </a:r>
            <a:r>
              <a:rPr lang="en-US" dirty="0"/>
              <a:t> </a:t>
            </a:r>
            <a:r>
              <a:rPr lang="en-US" dirty="0">
                <a:latin typeface="Lato Semibold" panose="020F0502020204030203" pitchFamily="34" charset="0"/>
                <a:ea typeface="Lato Semibold" panose="020F0502020204030203" pitchFamily="34" charset="0"/>
                <a:cs typeface="Lato Semibold" panose="020F0502020204030203" pitchFamily="34" charset="0"/>
              </a:rPr>
              <a:t>| Your School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046FF33-AF78-8EF0-9877-7B644B2B58E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>
                <a:ea typeface="Lato" panose="020F0502020204030203" pitchFamily="34" charset="0"/>
                <a:cs typeface="Lato" panose="020F0502020204030203" pitchFamily="34" charset="0"/>
              </a:rPr>
              <a:t>Simulation In Houdini</a:t>
            </a:r>
          </a:p>
        </p:txBody>
      </p:sp>
    </p:spTree>
    <p:extLst>
      <p:ext uri="{BB962C8B-B14F-4D97-AF65-F5344CB8AC3E}">
        <p14:creationId xmlns:p14="http://schemas.microsoft.com/office/powerpoint/2010/main" val="1661489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25C1ED-8924-36D8-27ED-395F77EF6C0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SOPs (Surface Operators)</a:t>
            </a:r>
          </a:p>
          <a:p>
            <a:pPr lvl="1"/>
            <a:r>
              <a:rPr lang="en-US" dirty="0"/>
              <a:t>Used for working with geometry</a:t>
            </a:r>
          </a:p>
          <a:p>
            <a:pPr lvl="1"/>
            <a:r>
              <a:rPr lang="en-US" dirty="0"/>
              <a:t>Frame Independent</a:t>
            </a:r>
          </a:p>
          <a:p>
            <a:pPr lvl="2"/>
            <a:r>
              <a:rPr lang="en-US" dirty="0"/>
              <a:t>The frame before or after doesn’t matter</a:t>
            </a:r>
          </a:p>
          <a:p>
            <a:pPr lvl="2"/>
            <a:r>
              <a:rPr lang="en-US" dirty="0"/>
              <a:t>Each frame is its own calculation</a:t>
            </a:r>
          </a:p>
          <a:p>
            <a:r>
              <a:rPr lang="en-US" dirty="0"/>
              <a:t>DOPs (Dynamics Operators)</a:t>
            </a:r>
          </a:p>
          <a:p>
            <a:pPr lvl="1"/>
            <a:r>
              <a:rPr lang="en-US" dirty="0"/>
              <a:t>Used for working with simulation</a:t>
            </a:r>
          </a:p>
          <a:p>
            <a:pPr lvl="1"/>
            <a:r>
              <a:rPr lang="en-US" dirty="0"/>
              <a:t>Frame Dependent</a:t>
            </a:r>
          </a:p>
          <a:p>
            <a:pPr lvl="2"/>
            <a:r>
              <a:rPr lang="en-US" dirty="0"/>
              <a:t>Each frame builds off the previous</a:t>
            </a:r>
          </a:p>
          <a:p>
            <a:pPr lvl="1"/>
            <a:r>
              <a:rPr lang="en-US" dirty="0"/>
              <a:t>Usually create initial conditions and then</a:t>
            </a:r>
            <a:br>
              <a:rPr lang="en-US" dirty="0"/>
            </a:br>
            <a:r>
              <a:rPr lang="en-US" dirty="0"/>
              <a:t>run simulation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B3AFBC0-DC7E-F066-FEE2-C130003A5229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Simulation In Houdini</a:t>
            </a:r>
          </a:p>
        </p:txBody>
      </p:sp>
      <p:pic>
        <p:nvPicPr>
          <p:cNvPr id="5" name="FLIP_Fluids-LargeSim">
            <a:hlinkClick r:id="" action="ppaction://media"/>
            <a:extLst>
              <a:ext uri="{FF2B5EF4-FFF2-40B4-BE49-F238E27FC236}">
                <a16:creationId xmlns:a16="http://schemas.microsoft.com/office/drawing/2014/main" id="{8E84FFE6-904B-0B05-D761-34175722321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30172" r="21660"/>
          <a:stretch/>
        </p:blipFill>
        <p:spPr>
          <a:xfrm>
            <a:off x="12638706" y="0"/>
            <a:ext cx="11745293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18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54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C54FC-389D-916B-9BF8-26D801DA11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Rigid body Dynamics (RBD)</a:t>
            </a:r>
          </a:p>
        </p:txBody>
      </p:sp>
    </p:spTree>
    <p:extLst>
      <p:ext uri="{BB962C8B-B14F-4D97-AF65-F5344CB8AC3E}">
        <p14:creationId xmlns:p14="http://schemas.microsoft.com/office/powerpoint/2010/main" val="14841573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504B4F-7000-2504-7D04-401CA3E4CD18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RBD FEATURES</a:t>
            </a:r>
          </a:p>
          <a:p>
            <a:pPr lvl="1"/>
            <a:r>
              <a:rPr lang="en-US" dirty="0"/>
              <a:t>Simple to setup</a:t>
            </a:r>
          </a:p>
          <a:p>
            <a:pPr lvl="1"/>
            <a:r>
              <a:rPr lang="en-US" dirty="0"/>
              <a:t>Reasonably easy to control</a:t>
            </a:r>
          </a:p>
          <a:p>
            <a:pPr lvl="1"/>
            <a:r>
              <a:rPr lang="en-US" dirty="0"/>
              <a:t>Each piece is represented by 1 point</a:t>
            </a:r>
          </a:p>
          <a:p>
            <a:pPr lvl="2"/>
            <a:r>
              <a:rPr lang="en-US" dirty="0"/>
              <a:t>Using “Packed Primitives”</a:t>
            </a:r>
          </a:p>
          <a:p>
            <a:pPr lvl="2"/>
            <a:r>
              <a:rPr lang="en-US" dirty="0"/>
              <a:t>Like a particle simulation</a:t>
            </a:r>
          </a:p>
          <a:p>
            <a:pPr lvl="1"/>
            <a:r>
              <a:rPr lang="en-US" dirty="0"/>
              <a:t>Can be held together with “Constraints”</a:t>
            </a:r>
          </a:p>
          <a:p>
            <a:pPr lvl="2"/>
            <a:r>
              <a:rPr lang="en-US" dirty="0"/>
              <a:t>Think of these as glue</a:t>
            </a:r>
          </a:p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C07918A-B778-0B2E-6D4F-405E274389FD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RBD</a:t>
            </a:r>
          </a:p>
        </p:txBody>
      </p:sp>
      <p:pic>
        <p:nvPicPr>
          <p:cNvPr id="5" name="RBD-Simple">
            <a:hlinkClick r:id="" action="ppaction://media"/>
            <a:extLst>
              <a:ext uri="{FF2B5EF4-FFF2-40B4-BE49-F238E27FC236}">
                <a16:creationId xmlns:a16="http://schemas.microsoft.com/office/drawing/2014/main" id="{B71CEDBE-8A73-011B-D346-0287C8CD1E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27921" r="28475"/>
          <a:stretch/>
        </p:blipFill>
        <p:spPr>
          <a:xfrm>
            <a:off x="12638708" y="-1435574"/>
            <a:ext cx="11745292" cy="1515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1156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87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C54FC-389D-916B-9BF8-26D801DA11B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Packed primitives</a:t>
            </a:r>
          </a:p>
        </p:txBody>
      </p:sp>
    </p:spTree>
    <p:extLst>
      <p:ext uri="{BB962C8B-B14F-4D97-AF65-F5344CB8AC3E}">
        <p14:creationId xmlns:p14="http://schemas.microsoft.com/office/powerpoint/2010/main" val="1318825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0C54FC-389D-916B-9BF8-26D801DA11B4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/>
        <p:txBody>
          <a:bodyPr/>
          <a:lstStyle/>
          <a:p>
            <a:r>
              <a:rPr lang="en-US" dirty="0"/>
              <a:t>What are Packed Primitives?</a:t>
            </a:r>
          </a:p>
          <a:p>
            <a:pPr lvl="1"/>
            <a:r>
              <a:rPr lang="en-US" dirty="0"/>
              <a:t>Take geometry and store it on a point</a:t>
            </a:r>
          </a:p>
          <a:p>
            <a:pPr lvl="1"/>
            <a:r>
              <a:rPr lang="en-US" dirty="0"/>
              <a:t>We can use these for instancing efficiently</a:t>
            </a:r>
          </a:p>
          <a:p>
            <a:pPr lvl="2"/>
            <a:r>
              <a:rPr lang="en-US" dirty="0"/>
              <a:t>If piece are identical, reference only one</a:t>
            </a:r>
          </a:p>
          <a:p>
            <a:pPr lvl="1"/>
            <a:r>
              <a:rPr lang="en-US" dirty="0"/>
              <a:t>Manipulate pieces as single points</a:t>
            </a:r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B5CCEF9-C4C6-05FC-605F-A4389770B9E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Packed primitives</a:t>
            </a:r>
          </a:p>
        </p:txBody>
      </p:sp>
      <p:pic>
        <p:nvPicPr>
          <p:cNvPr id="5" name="Picture 4" descr="A diagram of a tree&#10;&#10;Description automatically generated">
            <a:extLst>
              <a:ext uri="{FF2B5EF4-FFF2-40B4-BE49-F238E27FC236}">
                <a16:creationId xmlns:a16="http://schemas.microsoft.com/office/drawing/2014/main" id="{4B2BC73E-90A5-B053-0CBF-9C7D9797A4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86234" y="3295934"/>
            <a:ext cx="11697766" cy="7124131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236B2B0-FD3D-4CA0-D164-1B2A860A223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426" r="55631" b="882"/>
          <a:stretch/>
        </p:blipFill>
        <p:spPr>
          <a:xfrm>
            <a:off x="13375459" y="-1"/>
            <a:ext cx="10457639" cy="13716000"/>
          </a:xfrm>
          <a:prstGeom prst="rect">
            <a:avLst/>
          </a:prstGeom>
        </p:spPr>
      </p:pic>
      <p:pic>
        <p:nvPicPr>
          <p:cNvPr id="9" name="Picture 8" descr="A diagram of a mountain and a mountain&#10;&#10;Description automatically generated with medium confidence">
            <a:extLst>
              <a:ext uri="{FF2B5EF4-FFF2-40B4-BE49-F238E27FC236}">
                <a16:creationId xmlns:a16="http://schemas.microsoft.com/office/drawing/2014/main" id="{481F25CB-AC85-BAA6-8B18-55F0EB6F021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517" r="55244"/>
          <a:stretch/>
        </p:blipFill>
        <p:spPr>
          <a:xfrm>
            <a:off x="13375460" y="1"/>
            <a:ext cx="10457639" cy="137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1473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F14F3C-58A5-F92B-8D02-D3EB0970B5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Follow Along Work</a:t>
            </a:r>
          </a:p>
        </p:txBody>
      </p:sp>
    </p:spTree>
    <p:extLst>
      <p:ext uri="{BB962C8B-B14F-4D97-AF65-F5344CB8AC3E}">
        <p14:creationId xmlns:p14="http://schemas.microsoft.com/office/powerpoint/2010/main" val="2083782287"/>
      </p:ext>
    </p:extLst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SideFX">
      <a:dk1>
        <a:srgbClr val="303030"/>
      </a:dk1>
      <a:lt1>
        <a:srgbClr val="DCDEE1"/>
      </a:lt1>
      <a:dk2>
        <a:srgbClr val="53585F"/>
      </a:dk2>
      <a:lt2>
        <a:srgbClr val="85888D"/>
      </a:lt2>
      <a:accent1>
        <a:srgbClr val="DE6A10"/>
      </a:accent1>
      <a:accent2>
        <a:srgbClr val="303030"/>
      </a:accent2>
      <a:accent3>
        <a:srgbClr val="53585F"/>
      </a:accent3>
      <a:accent4>
        <a:srgbClr val="85888D"/>
      </a:accent4>
      <a:accent5>
        <a:srgbClr val="DCDEE1"/>
      </a:accent5>
      <a:accent6>
        <a:srgbClr val="303030"/>
      </a:accent6>
      <a:hlink>
        <a:srgbClr val="DE6A10"/>
      </a:hlink>
      <a:folHlink>
        <a:srgbClr val="DE6A1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7596</TotalTime>
  <Words>151</Words>
  <Application>Microsoft Office PowerPoint</Application>
  <PresentationFormat>Custom</PresentationFormat>
  <Paragraphs>32</Paragraphs>
  <Slides>8</Slides>
  <Notes>3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Lato</vt:lpstr>
      <vt:lpstr>Gill Sans</vt:lpstr>
      <vt:lpstr>Merriweather Sans</vt:lpstr>
      <vt:lpstr>Arial</vt:lpstr>
      <vt:lpstr>Lato Semibold</vt:lpstr>
      <vt:lpstr>Lato Light</vt:lpstr>
      <vt:lpstr>White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Arcara</dc:creator>
  <cp:lastModifiedBy>Peter Arcara</cp:lastModifiedBy>
  <cp:revision>17</cp:revision>
  <dcterms:modified xsi:type="dcterms:W3CDTF">2024-08-11T02:35:26Z</dcterms:modified>
</cp:coreProperties>
</file>