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3" r:id="rId1"/>
  </p:sldMasterIdLst>
  <p:notesMasterIdLst>
    <p:notesMasterId r:id="rId13"/>
  </p:notesMasterIdLst>
  <p:sldIdLst>
    <p:sldId id="256" r:id="rId2"/>
    <p:sldId id="348" r:id="rId3"/>
    <p:sldId id="258" r:id="rId4"/>
    <p:sldId id="257" r:id="rId5"/>
    <p:sldId id="349" r:id="rId6"/>
    <p:sldId id="350" r:id="rId7"/>
    <p:sldId id="351" r:id="rId8"/>
    <p:sldId id="352" r:id="rId9"/>
    <p:sldId id="355" r:id="rId10"/>
    <p:sldId id="353" r:id="rId11"/>
    <p:sldId id="354" r:id="rId12"/>
  </p:sldIdLst>
  <p:sldSz cx="24384000" cy="13716000"/>
  <p:notesSz cx="6858000" cy="9144000"/>
  <p:embeddedFontLst>
    <p:embeddedFont>
      <p:font typeface="Gill Sans" panose="020B0604020202020204" charset="0"/>
      <p:regular r:id="rId14"/>
      <p:bold r:id="rId15"/>
    </p:embeddedFont>
    <p:embeddedFont>
      <p:font typeface="Lato" panose="020F0502020204030203" pitchFamily="34" charset="0"/>
      <p:regular r:id="rId16"/>
      <p:bold r:id="rId17"/>
      <p:italic r:id="rId18"/>
      <p:boldItalic r:id="rId19"/>
    </p:embeddedFont>
    <p:embeddedFont>
      <p:font typeface="Lato Light" panose="020F0502020204030203" pitchFamily="34" charset="0"/>
      <p:regular r:id="rId20"/>
      <p:bold r:id="rId21"/>
      <p:italic r:id="rId22"/>
      <p:boldItalic r:id="rId23"/>
    </p:embeddedFont>
    <p:embeddedFont>
      <p:font typeface="Lato Semibold" panose="020F0502020204030203" pitchFamily="34" charset="0"/>
      <p:bold r:id="rId24"/>
    </p:embeddedFont>
    <p:embeddedFont>
      <p:font typeface="Lato Semibold" panose="020F0502020204030203" pitchFamily="34" charset="0"/>
      <p:bold r:id="rId24"/>
    </p:embeddedFont>
    <p:embeddedFont>
      <p:font typeface="Merriweather Sans" pitchFamily="2" charset="0"/>
      <p:regular r:id="rId25"/>
      <p:bold r:id="rId26"/>
      <p:italic r:id="rId27"/>
      <p:boldItalic r:id="rId2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D4703"/>
    <a:srgbClr val="5358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44" autoAdjust="0"/>
    <p:restoredTop sz="86799" autoAdjust="0"/>
  </p:normalViewPr>
  <p:slideViewPr>
    <p:cSldViewPr snapToGrid="0">
      <p:cViewPr varScale="1">
        <p:scale>
          <a:sx n="79" d="100"/>
          <a:sy n="79" d="100"/>
        </p:scale>
        <p:origin x="49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Merriweather Sans"/>
                <a:ea typeface="Merriweather Sans"/>
                <a:cs typeface="Merriweather Sans"/>
                <a:sym typeface="Merriweather Sans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Merriweather Sans"/>
                <a:ea typeface="Merriweather Sans"/>
                <a:cs typeface="Merriweather Sans"/>
                <a:sym typeface="Merriweather Sans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Merriweather Sans"/>
                <a:ea typeface="Merriweather Sans"/>
                <a:cs typeface="Merriweather Sans"/>
                <a:sym typeface="Merriweather Sans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Merriweather Sans"/>
                <a:ea typeface="Merriweather Sans"/>
                <a:cs typeface="Merriweather Sans"/>
                <a:sym typeface="Merriweather Sans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Merriweather Sans"/>
                <a:ea typeface="Merriweather Sans"/>
                <a:cs typeface="Merriweather Sans"/>
                <a:sym typeface="Merriweather Sans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Merriweather Sans"/>
                <a:ea typeface="Merriweather Sans"/>
                <a:cs typeface="Merriweather Sans"/>
                <a:sym typeface="Merriweather Sans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Merriweather Sans"/>
                <a:ea typeface="Merriweather Sans"/>
                <a:cs typeface="Merriweather Sans"/>
                <a:sym typeface="Merriweather Sans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Merriweather Sans"/>
                <a:ea typeface="Merriweather Sans"/>
                <a:cs typeface="Merriweather Sans"/>
                <a:sym typeface="Merriweather Sans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Merriweather Sans"/>
                <a:ea typeface="Merriweather Sans"/>
                <a:cs typeface="Merriweather Sans"/>
                <a:sym typeface="Merriweather Sa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3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32312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788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71500" indent="-342900">
              <a:buFont typeface="Arial" panose="020B0604020202020204" pitchFamily="34" charset="0"/>
              <a:buChar char="•"/>
            </a:pPr>
            <a:r>
              <a:rPr lang="en-US" sz="2800" dirty="0"/>
              <a:t>Another way to show the content of this section is to do a live demo using the EDU Geometry Explainer tool</a:t>
            </a:r>
          </a:p>
        </p:txBody>
      </p:sp>
    </p:spTree>
    <p:extLst>
      <p:ext uri="{BB962C8B-B14F-4D97-AF65-F5344CB8AC3E}">
        <p14:creationId xmlns:p14="http://schemas.microsoft.com/office/powerpoint/2010/main" val="4887028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4255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7922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2266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&amp; Subtitle" userDrawn="1">
  <p:cSld name="Title">
    <p:bg>
      <p:bgPr>
        <a:solidFill>
          <a:srgbClr val="53585F"/>
        </a:solidFill>
        <a:effectLst/>
      </p:bgPr>
    </p:bg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11;p2" descr="Image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 descr="A white letter on a black background&#10;&#10;Description automatically generated">
            <a:extLst>
              <a:ext uri="{FF2B5EF4-FFF2-40B4-BE49-F238E27FC236}">
                <a16:creationId xmlns:a16="http://schemas.microsoft.com/office/drawing/2014/main" id="{CD32B029-06D6-A84C-D841-F066D69158A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6459218" y="11483479"/>
            <a:ext cx="7188349" cy="1224389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32326E6-B3AD-0518-4253-EC0371872F6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220228" y="3795288"/>
            <a:ext cx="11878500" cy="2072700"/>
          </a:xfrm>
        </p:spPr>
        <p:txBody>
          <a:bodyPr anchor="t"/>
          <a:lstStyle>
            <a:lvl1pPr marL="0" indent="0" algn="r">
              <a:lnSpc>
                <a:spcPct val="100000"/>
              </a:lnSpc>
              <a:spcBef>
                <a:spcPts val="0"/>
              </a:spcBef>
              <a:defRPr sz="6400" cap="all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4F35B0D-1C2C-5209-A42C-60101EC2BB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734432" y="6564150"/>
            <a:ext cx="11364296" cy="656700"/>
          </a:xfrm>
        </p:spPr>
        <p:txBody>
          <a:bodyPr/>
          <a:lstStyle>
            <a:lvl1pPr marL="0" indent="0" algn="r">
              <a:lnSpc>
                <a:spcPct val="100000"/>
              </a:lnSpc>
              <a:spcBef>
                <a:spcPts val="0"/>
              </a:spcBef>
              <a:defRPr sz="3600" cap="none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Presenter | SideFX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ullet Points" preserve="1" userDrawn="1">
  <p:cSld name="Large Right Imag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B2CA4518-F11C-204A-D9EF-713488B3C2B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00276" y="2576214"/>
            <a:ext cx="11745292" cy="9952336"/>
          </a:xfrm>
        </p:spPr>
        <p:txBody>
          <a:bodyPr/>
          <a:lstStyle>
            <a:lvl1pPr marL="0" indent="0" algn="l">
              <a:defRPr sz="4200" cap="all" baseline="0"/>
            </a:lvl1pPr>
            <a:lvl2pPr marL="1216152" indent="-402336" algn="l">
              <a:buClr>
                <a:schemeClr val="tx1"/>
              </a:buClr>
              <a:buSzPct val="60000"/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baseline="0">
                <a:solidFill>
                  <a:srgbClr val="53585F"/>
                </a:solidFill>
              </a:defRPr>
            </a:lvl2pPr>
            <a:lvl3pPr marL="1828800" indent="-342900" algn="l">
              <a:buSzPct val="50000"/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3200" baseline="0">
                <a:solidFill>
                  <a:srgbClr val="53585F"/>
                </a:solidFill>
              </a:defRPr>
            </a:lvl3pPr>
            <a:lvl4pPr marL="1943100" indent="-342900">
              <a:buSzPct val="50000"/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baseline="0">
                <a:solidFill>
                  <a:srgbClr val="53585F"/>
                </a:solidFill>
              </a:defRPr>
            </a:lvl4pPr>
            <a:lvl5pPr marL="2400300" indent="-342900">
              <a:buSzPct val="50000"/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baseline="0">
                <a:solidFill>
                  <a:srgbClr val="53585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21" name="Google Shape;21;p3" descr="Imag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312" y="7882"/>
            <a:ext cx="1276350" cy="127635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62;p10">
            <a:extLst>
              <a:ext uri="{FF2B5EF4-FFF2-40B4-BE49-F238E27FC236}">
                <a16:creationId xmlns:a16="http://schemas.microsoft.com/office/drawing/2014/main" id="{8AC65867-FFDD-D091-C360-115ABE645A23}"/>
              </a:ext>
            </a:extLst>
          </p:cNvPr>
          <p:cNvSpPr/>
          <p:nvPr userDrawn="1"/>
        </p:nvSpPr>
        <p:spPr>
          <a:xfrm>
            <a:off x="12700000" y="0"/>
            <a:ext cx="11684000" cy="13716000"/>
          </a:xfrm>
          <a:prstGeom prst="rect">
            <a:avLst/>
          </a:prstGeom>
          <a:solidFill>
            <a:srgbClr val="A6AAA9"/>
          </a:soli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48767" marR="48767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Gill Sans"/>
              <a:buNone/>
            </a:pPr>
            <a:endParaRPr sz="1400" b="0" i="0" u="none" strike="noStrike" cap="none">
              <a:solidFill>
                <a:srgbClr val="FFFFFF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92B35C6F-D9B9-FBBD-AD0E-8F1BF5BA16D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790600" y="137338"/>
            <a:ext cx="10754968" cy="1050111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defRPr sz="5000" cap="all" baseline="0"/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245207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ullet Points" preserve="1" userDrawn="1">
  <p:cSld name="1_Bullet Points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B2CA4518-F11C-204A-D9EF-713488B3C2B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00276" y="2576214"/>
            <a:ext cx="11745292" cy="9952336"/>
          </a:xfrm>
        </p:spPr>
        <p:txBody>
          <a:bodyPr/>
          <a:lstStyle>
            <a:lvl1pPr marL="0" indent="0" algn="l">
              <a:defRPr sz="4200" cap="all" baseline="0"/>
            </a:lvl1pPr>
            <a:lvl2pPr marL="1216152" indent="-402336" algn="l">
              <a:buClr>
                <a:schemeClr val="tx1"/>
              </a:buClr>
              <a:buSzPct val="60000"/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baseline="0">
                <a:solidFill>
                  <a:srgbClr val="53585F"/>
                </a:solidFill>
              </a:defRPr>
            </a:lvl2pPr>
            <a:lvl3pPr marL="1828800" indent="-342900" algn="l">
              <a:buSzPct val="50000"/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3200" baseline="0">
                <a:solidFill>
                  <a:srgbClr val="53585F"/>
                </a:solidFill>
              </a:defRPr>
            </a:lvl3pPr>
            <a:lvl4pPr marL="1943100" indent="-342900">
              <a:buSzPct val="50000"/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baseline="0">
                <a:solidFill>
                  <a:srgbClr val="53585F"/>
                </a:solidFill>
              </a:defRPr>
            </a:lvl4pPr>
            <a:lvl5pPr marL="2400300" indent="-342900">
              <a:buSzPct val="50000"/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baseline="0">
                <a:solidFill>
                  <a:srgbClr val="53585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21" name="Google Shape;21;p3" descr="Imag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312" y="7882"/>
            <a:ext cx="1276350" cy="1276353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92B35C6F-D9B9-FBBD-AD0E-8F1BF5BA16D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790600" y="137338"/>
            <a:ext cx="10754968" cy="1050111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defRPr sz="5000" cap="all" baseline="0"/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7190986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ullet Points" preserve="1" userDrawn="1">
  <p:cSld name="Big Tex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B2CA4518-F11C-204A-D9EF-713488B3C2B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76038" y="2576214"/>
            <a:ext cx="21831924" cy="9952336"/>
          </a:xfrm>
        </p:spPr>
        <p:txBody>
          <a:bodyPr/>
          <a:lstStyle>
            <a:lvl1pPr marL="0" indent="0" algn="l">
              <a:defRPr sz="4200" cap="all" baseline="0"/>
            </a:lvl1pPr>
            <a:lvl2pPr marL="1216152" indent="-402336" algn="l">
              <a:buClr>
                <a:schemeClr val="tx1"/>
              </a:buClr>
              <a:buSzPct val="60000"/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baseline="0">
                <a:solidFill>
                  <a:srgbClr val="53585F"/>
                </a:solidFill>
              </a:defRPr>
            </a:lvl2pPr>
            <a:lvl3pPr marL="1828800" indent="-342900" algn="l">
              <a:buSzPct val="50000"/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3200" baseline="0">
                <a:solidFill>
                  <a:srgbClr val="53585F"/>
                </a:solidFill>
              </a:defRPr>
            </a:lvl3pPr>
            <a:lvl4pPr marL="1943100" indent="-342900">
              <a:buSzPct val="50000"/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baseline="0">
                <a:solidFill>
                  <a:srgbClr val="53585F"/>
                </a:solidFill>
              </a:defRPr>
            </a:lvl4pPr>
            <a:lvl5pPr marL="2400300" indent="-342900">
              <a:buSzPct val="50000"/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baseline="0">
                <a:solidFill>
                  <a:srgbClr val="53585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21" name="Google Shape;21;p3" descr="Imag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312" y="7882"/>
            <a:ext cx="1276350" cy="1276353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92B35C6F-D9B9-FBBD-AD0E-8F1BF5BA16D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790600" y="137338"/>
            <a:ext cx="10754968" cy="1050111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defRPr sz="5000" cap="all" baseline="0"/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12EAD3-EBDE-6B1E-6FB5-DD32284DCE2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75726" y="1767841"/>
            <a:ext cx="21831924" cy="73152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defRPr sz="4000" cap="all" baseline="0"/>
            </a:lvl1pPr>
          </a:lstStyle>
          <a:p>
            <a:pPr lvl="0"/>
            <a:r>
              <a:rPr lang="en-US" dirty="0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8620029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sic Layout" userDrawn="1">
  <p:cSld name="Basic Layou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4" descr="Image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2015875" y="12975850"/>
            <a:ext cx="2063275" cy="435350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4"/>
          <p:cNvSpPr/>
          <p:nvPr/>
        </p:nvSpPr>
        <p:spPr>
          <a:xfrm>
            <a:off x="-17600" y="12673975"/>
            <a:ext cx="24401700" cy="10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9FF4FB-135E-91B4-2D22-6C5C1304E8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Media Placeholder 5">
            <a:extLst>
              <a:ext uri="{FF2B5EF4-FFF2-40B4-BE49-F238E27FC236}">
                <a16:creationId xmlns:a16="http://schemas.microsoft.com/office/drawing/2014/main" id="{22D5B04B-BC59-65EA-F432-EAE6CC8CD36A}"/>
              </a:ext>
            </a:extLst>
          </p:cNvPr>
          <p:cNvSpPr>
            <a:spLocks noGrp="1" noChangeAspect="1"/>
          </p:cNvSpPr>
          <p:nvPr>
            <p:ph type="media" sz="quarter" idx="11"/>
          </p:nvPr>
        </p:nvSpPr>
        <p:spPr>
          <a:xfrm>
            <a:off x="10838688" y="1373743"/>
            <a:ext cx="12745512" cy="1096851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A15FE6E-7054-A7F8-8EE0-0EBCD25DAC1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99800" y="1373743"/>
            <a:ext cx="9356136" cy="10969070"/>
          </a:xfrm>
          <a:prstGeom prst="rect">
            <a:avLst/>
          </a:prstGeom>
        </p:spPr>
        <p:txBody>
          <a:bodyPr anchor="ctr"/>
          <a:lstStyle>
            <a:lvl1pPr>
              <a:spcAft>
                <a:spcPts val="2400"/>
              </a:spcAft>
              <a:defRPr sz="6000">
                <a:solidFill>
                  <a:schemeClr val="bg1"/>
                </a:solidFill>
                <a:latin typeface="+mj-lt"/>
              </a:defRPr>
            </a:lvl1pPr>
            <a:lvl2pPr marL="685800" indent="-685800">
              <a:buClr>
                <a:schemeClr val="tx2"/>
              </a:buClr>
              <a:buFont typeface="Arial" panose="020B0604020202020204" pitchFamily="34" charset="0"/>
              <a:buChar char="•"/>
              <a:defRPr sz="4800">
                <a:solidFill>
                  <a:schemeClr val="tx2"/>
                </a:solidFill>
                <a:latin typeface="+mn-lt"/>
              </a:defRPr>
            </a:lvl2pPr>
            <a:lvl3pPr marL="1028700" indent="-571500">
              <a:buClr>
                <a:schemeClr val="bg2"/>
              </a:buClr>
              <a:buFont typeface="Arial" panose="020B0604020202020204" pitchFamily="34" charset="0"/>
              <a:buChar char="•"/>
              <a:defRPr sz="3600">
                <a:solidFill>
                  <a:schemeClr val="bg2"/>
                </a:solidFill>
                <a:latin typeface="+mn-lt"/>
              </a:defRPr>
            </a:lvl3pPr>
            <a:lvl4pPr marL="1485900" indent="-571500">
              <a:buClr>
                <a:schemeClr val="bg2"/>
              </a:buClr>
              <a:buFont typeface="Arial" panose="020B0604020202020204" pitchFamily="34" charset="0"/>
              <a:buChar char="•"/>
              <a:defRPr sz="3600">
                <a:solidFill>
                  <a:schemeClr val="bg2"/>
                </a:solidFill>
                <a:latin typeface="+mn-lt"/>
              </a:defRPr>
            </a:lvl4pPr>
            <a:lvl5pPr marL="1943100" indent="-571500">
              <a:buClr>
                <a:schemeClr val="bg2"/>
              </a:buClr>
              <a:buFont typeface="Arial" panose="020B0604020202020204" pitchFamily="34" charset="0"/>
              <a:buChar char="•"/>
              <a:defRPr sz="3600">
                <a:solidFill>
                  <a:schemeClr val="bg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3541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" userDrawn="1">
  <p:cSld name="Section Title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8FF296-2666-115E-24BA-A0B07A0DC56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7949" y="7441600"/>
            <a:ext cx="21368101" cy="1334100"/>
          </a:xfr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defRPr sz="8000" cap="all" baseline="0"/>
            </a:lvl1pPr>
          </a:lstStyle>
          <a:p>
            <a:pPr lvl="0"/>
            <a:r>
              <a:rPr lang="en-US" dirty="0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2365827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6;p1" descr="Image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1255388" y="4837010"/>
            <a:ext cx="1864188" cy="1864193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53975" y="-25425"/>
            <a:ext cx="23734465" cy="15454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100"/>
              <a:buFont typeface="Lato Light"/>
              <a:buNone/>
              <a:defRPr sz="5100" b="0" i="0" u="none" strike="noStrike" cap="none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100"/>
              <a:buFont typeface="Lato Light"/>
              <a:buNone/>
              <a:defRPr sz="5100" b="0" i="0" u="none" strike="noStrike" cap="none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100"/>
              <a:buFont typeface="Lato Light"/>
              <a:buNone/>
              <a:defRPr sz="5100" b="0" i="0" u="none" strike="noStrike" cap="none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100"/>
              <a:buFont typeface="Lato Light"/>
              <a:buNone/>
              <a:defRPr sz="5100" b="0" i="0" u="none" strike="noStrike" cap="none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100"/>
              <a:buFont typeface="Lato Light"/>
              <a:buNone/>
              <a:defRPr sz="5100" b="0" i="0" u="none" strike="noStrike" cap="none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100"/>
              <a:buFont typeface="Lato Light"/>
              <a:buNone/>
              <a:defRPr sz="5100" b="0" i="0" u="none" strike="noStrike" cap="none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100"/>
              <a:buFont typeface="Lato Light"/>
              <a:buNone/>
              <a:defRPr sz="5100" b="0" i="0" u="none" strike="noStrike" cap="none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100"/>
              <a:buFont typeface="Lato Light"/>
              <a:buNone/>
              <a:defRPr sz="5100" b="0" i="0" u="none" strike="noStrike" cap="none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100"/>
              <a:buFont typeface="Lato Light"/>
              <a:buNone/>
              <a:defRPr sz="5100" b="0" i="0" u="none" strike="noStrike" cap="none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body" idx="1"/>
          </p:nvPr>
        </p:nvSpPr>
        <p:spPr>
          <a:xfrm>
            <a:off x="4067" y="2280394"/>
            <a:ext cx="22932133" cy="8434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>
            <a:lvl1pPr marL="457200" marR="0" lvl="0" indent="-228600" algn="ctr" rtl="0">
              <a:lnSpc>
                <a:spcPct val="120000"/>
              </a:lnSpc>
              <a:spcBef>
                <a:spcPts val="2400"/>
              </a:spcBef>
              <a:spcAft>
                <a:spcPts val="0"/>
              </a:spcAft>
              <a:buClr>
                <a:srgbClr val="A6AAA9"/>
              </a:buClr>
              <a:buSzPts val="6000"/>
              <a:buFont typeface="Lato Light"/>
              <a:buNone/>
              <a:defRPr sz="6000" b="0" i="0" u="none" strike="noStrike" cap="none">
                <a:solidFill>
                  <a:srgbClr val="A6AAA9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914400" marR="0" lvl="1" indent="-22860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Font typeface="Lato Light"/>
              <a:buNone/>
              <a:defRPr sz="4200" b="0" i="0" u="none" strike="noStrike" cap="none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1371600" marR="0" lvl="2" indent="-22860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Lato Light"/>
              <a:buNone/>
              <a:defRPr sz="2400" b="0" i="0" u="none" strike="noStrike" cap="none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1828800" marR="0" lvl="3" indent="-22860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Lato Light"/>
              <a:buNone/>
              <a:defRPr sz="2400" b="0" i="0" u="none" strike="noStrike" cap="none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2286000" marR="0" lvl="4" indent="-22860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Lato Light"/>
              <a:buNone/>
              <a:defRPr sz="2400" b="0" i="0" u="none" strike="noStrike" cap="none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2743200" marR="0" lvl="5" indent="-228600" algn="ctr" rtl="0">
              <a:lnSpc>
                <a:spcPct val="120000"/>
              </a:lnSpc>
              <a:spcBef>
                <a:spcPts val="2400"/>
              </a:spcBef>
              <a:spcAft>
                <a:spcPts val="0"/>
              </a:spcAft>
              <a:buClr>
                <a:srgbClr val="A6AAA9"/>
              </a:buClr>
              <a:buSzPts val="6000"/>
              <a:buFont typeface="Lato Light"/>
              <a:buNone/>
              <a:defRPr sz="6000" b="0" i="0" u="none" strike="noStrike" cap="none">
                <a:solidFill>
                  <a:srgbClr val="A6AAA9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3200400" marR="0" lvl="6" indent="-228600" algn="ctr" rtl="0">
              <a:lnSpc>
                <a:spcPct val="120000"/>
              </a:lnSpc>
              <a:spcBef>
                <a:spcPts val="2400"/>
              </a:spcBef>
              <a:spcAft>
                <a:spcPts val="0"/>
              </a:spcAft>
              <a:buClr>
                <a:srgbClr val="A6AAA9"/>
              </a:buClr>
              <a:buSzPts val="6000"/>
              <a:buFont typeface="Lato Light"/>
              <a:buNone/>
              <a:defRPr sz="6000" b="0" i="0" u="none" strike="noStrike" cap="none">
                <a:solidFill>
                  <a:srgbClr val="A6AAA9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3657600" marR="0" lvl="7" indent="-228600" algn="ctr" rtl="0">
              <a:lnSpc>
                <a:spcPct val="120000"/>
              </a:lnSpc>
              <a:spcBef>
                <a:spcPts val="2400"/>
              </a:spcBef>
              <a:spcAft>
                <a:spcPts val="0"/>
              </a:spcAft>
              <a:buClr>
                <a:srgbClr val="A6AAA9"/>
              </a:buClr>
              <a:buSzPts val="6000"/>
              <a:buFont typeface="Lato Light"/>
              <a:buNone/>
              <a:defRPr sz="6000" b="0" i="0" u="none" strike="noStrike" cap="none">
                <a:solidFill>
                  <a:srgbClr val="A6AAA9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4114800" marR="0" lvl="8" indent="-228600" algn="ctr" rtl="0">
              <a:lnSpc>
                <a:spcPct val="120000"/>
              </a:lnSpc>
              <a:spcBef>
                <a:spcPts val="2400"/>
              </a:spcBef>
              <a:spcAft>
                <a:spcPts val="0"/>
              </a:spcAft>
              <a:buClr>
                <a:srgbClr val="A6AAA9"/>
              </a:buClr>
              <a:buSzPts val="6000"/>
              <a:buFont typeface="Lato Light"/>
              <a:buNone/>
              <a:defRPr sz="6000" b="0" i="0" u="none" strike="noStrike" cap="none">
                <a:solidFill>
                  <a:srgbClr val="A6AAA9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4" r:id="rId2"/>
    <p:sldLayoutId id="2147483659" r:id="rId3"/>
    <p:sldLayoutId id="2147483655" r:id="rId4"/>
    <p:sldLayoutId id="2147483657" r:id="rId5"/>
    <p:sldLayoutId id="2147483658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1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4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3FD58FF5-3E85-2D7B-D2B6-01E70F30976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1220228" y="3795288"/>
            <a:ext cx="11878500" cy="2072700"/>
          </a:xfrm>
        </p:spPr>
        <p:txBody>
          <a:bodyPr/>
          <a:lstStyle/>
          <a:p>
            <a:r>
              <a:rPr lang="en-US" dirty="0"/>
              <a:t>Making Attributes</a:t>
            </a:r>
            <a:br>
              <a:rPr lang="en-US" dirty="0"/>
            </a:br>
            <a:r>
              <a:rPr lang="en-US" dirty="0"/>
              <a:t>Work for me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CB6663AD-60F7-D80C-3502-63DD523BDB8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Presenter</a:t>
            </a:r>
            <a:r>
              <a:rPr lang="en-US" dirty="0"/>
              <a:t> </a:t>
            </a:r>
            <a:r>
              <a:rPr lang="en-US" dirty="0"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| Your School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0AD0D1-7345-EFC2-A879-F4F785B3D59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Workflow</a:t>
            </a:r>
          </a:p>
          <a:p>
            <a:pPr lvl="1"/>
            <a:r>
              <a:rPr lang="en-US" dirty="0"/>
              <a:t>Commonly done with Copy to Points</a:t>
            </a:r>
          </a:p>
          <a:p>
            <a:pPr lvl="1"/>
            <a:r>
              <a:rPr lang="en-US" dirty="0"/>
              <a:t>Inputs are Source and Target geometry</a:t>
            </a:r>
          </a:p>
          <a:p>
            <a:pPr lvl="1"/>
            <a:r>
              <a:rPr lang="en-US" dirty="0"/>
              <a:t>Known “Instance Attributes” will affect the instances</a:t>
            </a:r>
          </a:p>
          <a:p>
            <a:pPr lvl="2"/>
            <a:r>
              <a:rPr lang="en-US" dirty="0" err="1"/>
              <a:t>pscale</a:t>
            </a:r>
            <a:r>
              <a:rPr lang="en-US" dirty="0"/>
              <a:t>, v, N, etc.</a:t>
            </a:r>
          </a:p>
          <a:p>
            <a:pPr lvl="1"/>
            <a:r>
              <a:rPr lang="en-US" dirty="0"/>
              <a:t>Other attributes will be transferred from the Target to the Instances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5F2529F-F078-02BA-EB07-74350052CC4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Instancing</a:t>
            </a:r>
          </a:p>
        </p:txBody>
      </p:sp>
      <p:pic>
        <p:nvPicPr>
          <p:cNvPr id="6" name="Picture 5" descr="A screenshot of a computer generated image&#10;&#10;Description automatically generated">
            <a:extLst>
              <a:ext uri="{FF2B5EF4-FFF2-40B4-BE49-F238E27FC236}">
                <a16:creationId xmlns:a16="http://schemas.microsoft.com/office/drawing/2014/main" id="{504954D6-7B5A-0052-37FF-81FB5CC4A6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8764" y="1"/>
            <a:ext cx="5845763" cy="574760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576BF08-22A1-94B9-FEC4-C0979D73EBC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8538237" y="0"/>
            <a:ext cx="5845762" cy="574760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5D4B0FD-4EC2-CC56-5BA2-AB4073C3AAB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15292" b="15292"/>
          <a:stretch/>
        </p:blipFill>
        <p:spPr>
          <a:xfrm>
            <a:off x="12708765" y="5747606"/>
            <a:ext cx="11675236" cy="796839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3C6E79B-649E-BA7F-70C9-A80EA2C84632}"/>
              </a:ext>
            </a:extLst>
          </p:cNvPr>
          <p:cNvSpPr txBox="1"/>
          <p:nvPr/>
        </p:nvSpPr>
        <p:spPr>
          <a:xfrm>
            <a:off x="13041220" y="4941941"/>
            <a:ext cx="4230806" cy="652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tx2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Source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0F09FA5-8FB9-C363-5CEC-9E9E565E32BD}"/>
              </a:ext>
            </a:extLst>
          </p:cNvPr>
          <p:cNvSpPr txBox="1"/>
          <p:nvPr/>
        </p:nvSpPr>
        <p:spPr>
          <a:xfrm>
            <a:off x="18886983" y="4941941"/>
            <a:ext cx="4230806" cy="652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tx2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Target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73AFEDF-D852-9996-177D-3098340958C0}"/>
              </a:ext>
            </a:extLst>
          </p:cNvPr>
          <p:cNvSpPr txBox="1"/>
          <p:nvPr/>
        </p:nvSpPr>
        <p:spPr>
          <a:xfrm>
            <a:off x="13041220" y="12639278"/>
            <a:ext cx="4230806" cy="652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tx2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Instances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3708A402-FD1F-73CB-0E18-F389118F95C7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8538238" y="0"/>
            <a:ext cx="5845762" cy="574760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8381296-E370-00A9-E41C-976ABE42AA45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t="15292" b="15292"/>
          <a:stretch/>
        </p:blipFill>
        <p:spPr>
          <a:xfrm>
            <a:off x="12716909" y="5775506"/>
            <a:ext cx="11675236" cy="7968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399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B1D0DD-6BC0-80C5-1493-73059F8BC07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Follow Along Work</a:t>
            </a:r>
          </a:p>
        </p:txBody>
      </p:sp>
    </p:spTree>
    <p:extLst>
      <p:ext uri="{BB962C8B-B14F-4D97-AF65-F5344CB8AC3E}">
        <p14:creationId xmlns:p14="http://schemas.microsoft.com/office/powerpoint/2010/main" val="15106801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046FF33-AF78-8EF0-9877-7B644B2B58E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ea typeface="Lato" panose="020F0502020204030203" pitchFamily="34" charset="0"/>
                <a:cs typeface="Lato" panose="020F0502020204030203" pitchFamily="34" charset="0"/>
              </a:rPr>
              <a:t>Attributes in the world around us</a:t>
            </a:r>
          </a:p>
        </p:txBody>
      </p:sp>
    </p:spTree>
    <p:extLst>
      <p:ext uri="{BB962C8B-B14F-4D97-AF65-F5344CB8AC3E}">
        <p14:creationId xmlns:p14="http://schemas.microsoft.com/office/powerpoint/2010/main" val="1661489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F38856A-4C69-4C8D-40E9-8D580D04652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00276" y="2576214"/>
            <a:ext cx="11306380" cy="9952336"/>
          </a:xfrm>
        </p:spPr>
        <p:txBody>
          <a:bodyPr/>
          <a:lstStyle/>
          <a:p>
            <a:r>
              <a:rPr lang="en-US" dirty="0"/>
              <a:t>How do we describe objects?</a:t>
            </a:r>
          </a:p>
          <a:p>
            <a:pPr lvl="1"/>
            <a:r>
              <a:rPr lang="en-US" dirty="0"/>
              <a:t>Position</a:t>
            </a:r>
          </a:p>
          <a:p>
            <a:pPr lvl="1"/>
            <a:r>
              <a:rPr lang="en-US" dirty="0"/>
              <a:t>Hardness</a:t>
            </a:r>
          </a:p>
          <a:p>
            <a:pPr lvl="1"/>
            <a:r>
              <a:rPr lang="en-US" dirty="0"/>
              <a:t>Transparency</a:t>
            </a:r>
          </a:p>
          <a:p>
            <a:pPr lvl="1"/>
            <a:r>
              <a:rPr lang="en-US" dirty="0"/>
              <a:t>Reflectivity</a:t>
            </a:r>
          </a:p>
          <a:p>
            <a:pPr lvl="1"/>
            <a:r>
              <a:rPr lang="en-US" dirty="0"/>
              <a:t>Speed</a:t>
            </a:r>
          </a:p>
          <a:p>
            <a:pPr lvl="1"/>
            <a:r>
              <a:rPr lang="en-US" dirty="0"/>
              <a:t>Scale</a:t>
            </a:r>
          </a:p>
          <a:p>
            <a:r>
              <a:rPr lang="en-US" dirty="0"/>
              <a:t>Model from previous lesson</a:t>
            </a:r>
          </a:p>
          <a:p>
            <a:pPr lvl="1"/>
            <a:r>
              <a:rPr lang="en-US" dirty="0"/>
              <a:t>How can we describe it?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397EB8-0839-C84F-06D0-0050447AD12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>
                <a:ea typeface="Lato" panose="020F0502020204030203" pitchFamily="34" charset="0"/>
                <a:cs typeface="Lato" panose="020F0502020204030203" pitchFamily="34" charset="0"/>
              </a:rPr>
              <a:t>Attributes around us</a:t>
            </a:r>
          </a:p>
        </p:txBody>
      </p:sp>
      <p:pic>
        <p:nvPicPr>
          <p:cNvPr id="5" name="Picture 4" descr="A colorful sign post with many different directions&#10;&#10;Description automatically generated">
            <a:extLst>
              <a:ext uri="{FF2B5EF4-FFF2-40B4-BE49-F238E27FC236}">
                <a16:creationId xmlns:a16="http://schemas.microsoft.com/office/drawing/2014/main" id="{24A62DD8-B7B0-4F52-4F44-D00692D01E0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731" t="8063" r="11187" b="7168"/>
          <a:stretch/>
        </p:blipFill>
        <p:spPr>
          <a:xfrm>
            <a:off x="12716255" y="0"/>
            <a:ext cx="6729985" cy="4681727"/>
          </a:xfrm>
          <a:prstGeom prst="rect">
            <a:avLst/>
          </a:prstGeom>
        </p:spPr>
      </p:pic>
      <p:pic>
        <p:nvPicPr>
          <p:cNvPr id="8" name="Picture 7" descr="A pile of gummy bears&#10;&#10;Description automatically generated">
            <a:extLst>
              <a:ext uri="{FF2B5EF4-FFF2-40B4-BE49-F238E27FC236}">
                <a16:creationId xmlns:a16="http://schemas.microsoft.com/office/drawing/2014/main" id="{6ABA331C-85B7-B767-D23A-76C5E3D741C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209" r="4209"/>
          <a:stretch/>
        </p:blipFill>
        <p:spPr>
          <a:xfrm>
            <a:off x="12716256" y="8816927"/>
            <a:ext cx="6729984" cy="4899073"/>
          </a:xfrm>
          <a:prstGeom prst="rect">
            <a:avLst/>
          </a:prstGeom>
        </p:spPr>
      </p:pic>
      <p:pic>
        <p:nvPicPr>
          <p:cNvPr id="10" name="Picture 9" descr="A close-up of a wine glass&#10;&#10;Description automatically generated">
            <a:extLst>
              <a:ext uri="{FF2B5EF4-FFF2-40B4-BE49-F238E27FC236}">
                <a16:creationId xmlns:a16="http://schemas.microsoft.com/office/drawing/2014/main" id="{8558E1FF-A881-F81D-90E4-85E417934A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446240" y="0"/>
            <a:ext cx="4937760" cy="7418509"/>
          </a:xfrm>
          <a:prstGeom prst="rect">
            <a:avLst/>
          </a:prstGeom>
        </p:spPr>
      </p:pic>
      <p:pic>
        <p:nvPicPr>
          <p:cNvPr id="12" name="Picture 11" descr="A group of cyclists racing on a road&#10;&#10;Description automatically generated">
            <a:extLst>
              <a:ext uri="{FF2B5EF4-FFF2-40B4-BE49-F238E27FC236}">
                <a16:creationId xmlns:a16="http://schemas.microsoft.com/office/drawing/2014/main" id="{127250DB-FF07-41EB-BC71-A8E64F0B0C4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716255" y="4681728"/>
            <a:ext cx="6729985" cy="4135199"/>
          </a:xfrm>
          <a:prstGeom prst="rect">
            <a:avLst/>
          </a:prstGeom>
        </p:spPr>
      </p:pic>
      <p:pic>
        <p:nvPicPr>
          <p:cNvPr id="14" name="Picture 13" descr="Several white eggs on a blue background&#10;&#10;Description automatically generated">
            <a:extLst>
              <a:ext uri="{FF2B5EF4-FFF2-40B4-BE49-F238E27FC236}">
                <a16:creationId xmlns:a16="http://schemas.microsoft.com/office/drawing/2014/main" id="{FDFF2511-4E72-9D03-0882-5A5E56DC53D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0618" r="20618"/>
          <a:stretch/>
        </p:blipFill>
        <p:spPr>
          <a:xfrm>
            <a:off x="19446240" y="7418508"/>
            <a:ext cx="4937760" cy="6297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5707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13A658-F9EF-0661-A488-ABBA7F5746B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Attributes in Houdini</a:t>
            </a:r>
          </a:p>
        </p:txBody>
      </p:sp>
    </p:spTree>
    <p:extLst>
      <p:ext uri="{BB962C8B-B14F-4D97-AF65-F5344CB8AC3E}">
        <p14:creationId xmlns:p14="http://schemas.microsoft.com/office/powerpoint/2010/main" val="2410453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B678D8E7-7807-1BEE-1495-0AF7394A48D1}"/>
              </a:ext>
            </a:extLst>
          </p:cNvPr>
          <p:cNvSpPr/>
          <p:nvPr/>
        </p:nvSpPr>
        <p:spPr>
          <a:xfrm>
            <a:off x="12697754" y="14704"/>
            <a:ext cx="5843126" cy="137159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74908D-5E3E-11A4-52DB-5FF89F16ED6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Used to describe geometry</a:t>
            </a:r>
          </a:p>
          <a:p>
            <a:pPr lvl="1"/>
            <a:r>
              <a:rPr lang="en-US" dirty="0"/>
              <a:t>P = position</a:t>
            </a:r>
          </a:p>
          <a:p>
            <a:pPr lvl="1"/>
            <a:r>
              <a:rPr lang="en-US" dirty="0"/>
              <a:t>Cd = color</a:t>
            </a:r>
          </a:p>
          <a:p>
            <a:pPr lvl="1"/>
            <a:r>
              <a:rPr lang="en-US" dirty="0"/>
              <a:t>N = outside surface of an object</a:t>
            </a:r>
          </a:p>
          <a:p>
            <a:pPr lvl="1"/>
            <a:r>
              <a:rPr lang="en-US" dirty="0"/>
              <a:t>v = velocity/speed</a:t>
            </a:r>
          </a:p>
          <a:p>
            <a:pPr lvl="1"/>
            <a:r>
              <a:rPr lang="en-US" dirty="0" err="1"/>
              <a:t>pscale</a:t>
            </a:r>
            <a:r>
              <a:rPr lang="en-US" dirty="0"/>
              <a:t> = uniform scale</a:t>
            </a:r>
          </a:p>
          <a:p>
            <a:r>
              <a:rPr lang="en-US" dirty="0"/>
              <a:t>Known attributes</a:t>
            </a:r>
          </a:p>
          <a:p>
            <a:pPr lvl="1"/>
            <a:r>
              <a:rPr lang="en-US" dirty="0"/>
              <a:t>Houdini expects these in many cases</a:t>
            </a:r>
          </a:p>
          <a:p>
            <a:pPr lvl="1"/>
            <a:r>
              <a:rPr lang="en-US" dirty="0"/>
              <a:t>These are called “reserved”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322AE4-302D-7A60-9D32-47F7EB6DE7E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Houdini attributes</a:t>
            </a:r>
          </a:p>
        </p:txBody>
      </p:sp>
      <p:pic>
        <p:nvPicPr>
          <p:cNvPr id="5" name="velocity_viz">
            <a:hlinkClick r:id="" action="ppaction://media"/>
            <a:extLst>
              <a:ext uri="{FF2B5EF4-FFF2-40B4-BE49-F238E27FC236}">
                <a16:creationId xmlns:a16="http://schemas.microsoft.com/office/drawing/2014/main" id="{5A05C493-DF8E-EF47-038C-16CB56DCAC3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12341" r="12356"/>
          <a:stretch/>
        </p:blipFill>
        <p:spPr>
          <a:xfrm>
            <a:off x="18539733" y="6856650"/>
            <a:ext cx="5844267" cy="6874053"/>
          </a:xfrm>
          <a:prstGeom prst="rect">
            <a:avLst/>
          </a:prstGeom>
        </p:spPr>
      </p:pic>
      <p:pic>
        <p:nvPicPr>
          <p:cNvPr id="14" name="Picture 13" descr="A screenshot of a computer&#10;&#10;Description automatically generated">
            <a:extLst>
              <a:ext uri="{FF2B5EF4-FFF2-40B4-BE49-F238E27FC236}">
                <a16:creationId xmlns:a16="http://schemas.microsoft.com/office/drawing/2014/main" id="{7013BB7B-F7D3-A276-434D-4993D413232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2317" r="12317"/>
          <a:stretch/>
        </p:blipFill>
        <p:spPr>
          <a:xfrm>
            <a:off x="12697754" y="-14704"/>
            <a:ext cx="5843120" cy="6872704"/>
          </a:xfrm>
          <a:prstGeom prst="rect">
            <a:avLst/>
          </a:prstGeom>
        </p:spPr>
      </p:pic>
      <p:pic>
        <p:nvPicPr>
          <p:cNvPr id="16" name="Picture 15" descr="A computer screen shot of a colorful object&#10;&#10;Description automatically generated">
            <a:extLst>
              <a:ext uri="{FF2B5EF4-FFF2-40B4-BE49-F238E27FC236}">
                <a16:creationId xmlns:a16="http://schemas.microsoft.com/office/drawing/2014/main" id="{CD25A96E-DE5A-7628-84FB-AAEC4EA3E570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2317" r="12317"/>
          <a:stretch/>
        </p:blipFill>
        <p:spPr>
          <a:xfrm>
            <a:off x="12697753" y="6855301"/>
            <a:ext cx="5844267" cy="6874053"/>
          </a:xfrm>
          <a:prstGeom prst="rect">
            <a:avLst/>
          </a:prstGeom>
        </p:spPr>
      </p:pic>
      <p:pic>
        <p:nvPicPr>
          <p:cNvPr id="18" name="Picture 17" descr="A screenshot of a computer&#10;&#10;Description automatically generated">
            <a:extLst>
              <a:ext uri="{FF2B5EF4-FFF2-40B4-BE49-F238E27FC236}">
                <a16:creationId xmlns:a16="http://schemas.microsoft.com/office/drawing/2014/main" id="{7BF1F6CC-2192-67CC-894D-19852BC297D9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2317" r="12317"/>
          <a:stretch/>
        </p:blipFill>
        <p:spPr>
          <a:xfrm>
            <a:off x="18540874" y="-14704"/>
            <a:ext cx="5843126" cy="687270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DFBD3DCE-A475-4249-F033-D7C5431AD2DF}"/>
              </a:ext>
            </a:extLst>
          </p:cNvPr>
          <p:cNvSpPr txBox="1"/>
          <p:nvPr/>
        </p:nvSpPr>
        <p:spPr>
          <a:xfrm>
            <a:off x="13033612" y="5867188"/>
            <a:ext cx="42308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tx2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Cd | Color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9668776-086A-D92D-6D1B-BD8284E7CB52}"/>
              </a:ext>
            </a:extLst>
          </p:cNvPr>
          <p:cNvSpPr txBox="1"/>
          <p:nvPr/>
        </p:nvSpPr>
        <p:spPr>
          <a:xfrm>
            <a:off x="18876732" y="5867188"/>
            <a:ext cx="42308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tx2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N | Surface Normal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F8A8AAA-742D-1DDE-6518-7B02B818282A}"/>
              </a:ext>
            </a:extLst>
          </p:cNvPr>
          <p:cNvSpPr txBox="1"/>
          <p:nvPr/>
        </p:nvSpPr>
        <p:spPr>
          <a:xfrm>
            <a:off x="13033611" y="12707785"/>
            <a:ext cx="49814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err="1">
                <a:solidFill>
                  <a:schemeClr val="tx2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pscale</a:t>
            </a:r>
            <a:r>
              <a:rPr lang="en-US" sz="3600" dirty="0">
                <a:solidFill>
                  <a:schemeClr val="tx2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 | Uniform Scale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887741D-0C13-ABBB-9F3B-B788A12440DB}"/>
              </a:ext>
            </a:extLst>
          </p:cNvPr>
          <p:cNvSpPr txBox="1"/>
          <p:nvPr/>
        </p:nvSpPr>
        <p:spPr>
          <a:xfrm>
            <a:off x="18875590" y="12707785"/>
            <a:ext cx="49814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tx2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v | Velocity/Speed</a:t>
            </a:r>
          </a:p>
        </p:txBody>
      </p:sp>
    </p:spTree>
    <p:extLst>
      <p:ext uri="{BB962C8B-B14F-4D97-AF65-F5344CB8AC3E}">
        <p14:creationId xmlns:p14="http://schemas.microsoft.com/office/powerpoint/2010/main" val="1366796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5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B678D8E7-7807-1BEE-1495-0AF7394A48D1}"/>
              </a:ext>
            </a:extLst>
          </p:cNvPr>
          <p:cNvSpPr/>
          <p:nvPr/>
        </p:nvSpPr>
        <p:spPr>
          <a:xfrm>
            <a:off x="12711402" y="0"/>
            <a:ext cx="582947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74908D-5E3E-11A4-52DB-5FF89F16ED6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Saved on geometry elements</a:t>
            </a:r>
          </a:p>
          <a:p>
            <a:pPr lvl="1"/>
            <a:r>
              <a:rPr lang="en-US" dirty="0"/>
              <a:t>Points, Vertices, Primitives, Detail</a:t>
            </a:r>
          </a:p>
          <a:p>
            <a:pPr lvl="1"/>
            <a:r>
              <a:rPr lang="en-US" dirty="0"/>
              <a:t>These levels change the attribute interpolation</a:t>
            </a:r>
          </a:p>
          <a:p>
            <a:pPr lvl="1"/>
            <a:r>
              <a:rPr lang="en-US" i="1" dirty="0"/>
              <a:t>Color can help us visualize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322AE4-302D-7A60-9D32-47F7EB6DE7E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Houdini attributes</a:t>
            </a:r>
          </a:p>
        </p:txBody>
      </p:sp>
      <p:pic>
        <p:nvPicPr>
          <p:cNvPr id="6" name="Picture 5" descr="A screenshot of a computer generated image&#10;&#10;Description automatically generated">
            <a:extLst>
              <a:ext uri="{FF2B5EF4-FFF2-40B4-BE49-F238E27FC236}">
                <a16:creationId xmlns:a16="http://schemas.microsoft.com/office/drawing/2014/main" id="{C14704D7-1A5C-85E7-391E-47D20257438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294" t="12341" r="18294" b="12341"/>
          <a:stretch/>
        </p:blipFill>
        <p:spPr>
          <a:xfrm>
            <a:off x="12711402" y="0"/>
            <a:ext cx="5829472" cy="6871648"/>
          </a:xfrm>
          <a:prstGeom prst="rect">
            <a:avLst/>
          </a:prstGeom>
        </p:spPr>
      </p:pic>
      <p:pic>
        <p:nvPicPr>
          <p:cNvPr id="8" name="Picture 7" descr="A screenshot of a computer generated image&#10;&#10;Description automatically generated">
            <a:extLst>
              <a:ext uri="{FF2B5EF4-FFF2-40B4-BE49-F238E27FC236}">
                <a16:creationId xmlns:a16="http://schemas.microsoft.com/office/drawing/2014/main" id="{BF2B2523-86A1-53C8-F2FA-A047FC751C9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7972" t="11961" r="17972" b="11961"/>
          <a:stretch/>
        </p:blipFill>
        <p:spPr>
          <a:xfrm>
            <a:off x="18540874" y="0"/>
            <a:ext cx="5843126" cy="6887408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E985008-8326-3BD6-7308-9F99DEDB8156}"/>
              </a:ext>
            </a:extLst>
          </p:cNvPr>
          <p:cNvSpPr/>
          <p:nvPr/>
        </p:nvSpPr>
        <p:spPr>
          <a:xfrm>
            <a:off x="18540874" y="6871648"/>
            <a:ext cx="5843126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 descr="A screenshot of a computer generated image&#10;&#10;Description automatically generated">
            <a:extLst>
              <a:ext uri="{FF2B5EF4-FFF2-40B4-BE49-F238E27FC236}">
                <a16:creationId xmlns:a16="http://schemas.microsoft.com/office/drawing/2014/main" id="{AE97140D-C0BF-7635-9159-737231DFFF2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8137" t="12208" r="18137" b="12208"/>
          <a:stretch/>
        </p:blipFill>
        <p:spPr>
          <a:xfrm>
            <a:off x="12711403" y="6867653"/>
            <a:ext cx="5829471" cy="6861995"/>
          </a:xfrm>
          <a:prstGeom prst="rect">
            <a:avLst/>
          </a:prstGeom>
        </p:spPr>
      </p:pic>
      <p:pic>
        <p:nvPicPr>
          <p:cNvPr id="15" name="Picture 14" descr="A purple head of a dog&#10;&#10;Description automatically generated">
            <a:extLst>
              <a:ext uri="{FF2B5EF4-FFF2-40B4-BE49-F238E27FC236}">
                <a16:creationId xmlns:a16="http://schemas.microsoft.com/office/drawing/2014/main" id="{1661E084-989F-1FE6-356A-1E3C01653F6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8113" t="12151" r="18113" b="12239"/>
          <a:stretch/>
        </p:blipFill>
        <p:spPr>
          <a:xfrm>
            <a:off x="18552250" y="6867653"/>
            <a:ext cx="5831750" cy="6861995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DFBD3DCE-A475-4249-F033-D7C5431AD2DF}"/>
              </a:ext>
            </a:extLst>
          </p:cNvPr>
          <p:cNvSpPr txBox="1"/>
          <p:nvPr/>
        </p:nvSpPr>
        <p:spPr>
          <a:xfrm>
            <a:off x="13041220" y="5897284"/>
            <a:ext cx="4230806" cy="652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tx2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On Points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6C0CEF8-E2AA-D487-21AC-9F73917C01E5}"/>
              </a:ext>
            </a:extLst>
          </p:cNvPr>
          <p:cNvSpPr txBox="1"/>
          <p:nvPr/>
        </p:nvSpPr>
        <p:spPr>
          <a:xfrm>
            <a:off x="18870692" y="5881638"/>
            <a:ext cx="4230806" cy="652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tx2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On Vertices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7BC0DB4-476F-68DD-C1B9-BB5F542F7E42}"/>
              </a:ext>
            </a:extLst>
          </p:cNvPr>
          <p:cNvSpPr txBox="1"/>
          <p:nvPr/>
        </p:nvSpPr>
        <p:spPr>
          <a:xfrm>
            <a:off x="13041220" y="12770383"/>
            <a:ext cx="4230806" cy="652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tx2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On Primitives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0D006AE-26FF-9598-E587-113E32E13F0A}"/>
              </a:ext>
            </a:extLst>
          </p:cNvPr>
          <p:cNvSpPr txBox="1"/>
          <p:nvPr/>
        </p:nvSpPr>
        <p:spPr>
          <a:xfrm>
            <a:off x="18870692" y="12770383"/>
            <a:ext cx="4230806" cy="652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tx2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On Detail</a:t>
            </a:r>
          </a:p>
        </p:txBody>
      </p:sp>
    </p:spTree>
    <p:extLst>
      <p:ext uri="{BB962C8B-B14F-4D97-AF65-F5344CB8AC3E}">
        <p14:creationId xmlns:p14="http://schemas.microsoft.com/office/powerpoint/2010/main" val="5392071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374908D-5E3E-11A4-52DB-5FF89F16ED62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Properties of groups</a:t>
            </a:r>
          </a:p>
          <a:p>
            <a:pPr lvl="1"/>
            <a:r>
              <a:rPr lang="en-US" dirty="0"/>
              <a:t>Sets of geometry</a:t>
            </a:r>
          </a:p>
          <a:p>
            <a:pPr lvl="1"/>
            <a:r>
              <a:rPr lang="en-US" dirty="0"/>
              <a:t>Elements can belong or are excluded</a:t>
            </a:r>
          </a:p>
          <a:p>
            <a:pPr lvl="2"/>
            <a:r>
              <a:rPr lang="en-US" dirty="0"/>
              <a:t>What value would be “True”? What would be “False”?</a:t>
            </a:r>
          </a:p>
          <a:p>
            <a:pPr lvl="1"/>
            <a:r>
              <a:rPr lang="en-US" dirty="0"/>
              <a:t>Cannot create Detail groups</a:t>
            </a:r>
          </a:p>
          <a:p>
            <a:pPr lvl="1"/>
            <a:r>
              <a:rPr lang="en-US" dirty="0"/>
              <a:t>Can create Edge Groups</a:t>
            </a:r>
          </a:p>
          <a:p>
            <a:pPr lvl="2"/>
            <a:r>
              <a:rPr lang="en-US" dirty="0"/>
              <a:t>Not a real geometry level, but used by some Houdini operators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322AE4-302D-7A60-9D32-47F7EB6DE7E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GROUPs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2267E15-7873-447A-81A3-526F9EE9821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120" t="12136" r="18120" b="12136"/>
          <a:stretch/>
        </p:blipFill>
        <p:spPr>
          <a:xfrm>
            <a:off x="12711402" y="0"/>
            <a:ext cx="5829472" cy="687164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8BDACEA-DBCB-374E-22A5-5965D979B43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011" t="12115" r="18011" b="12115"/>
          <a:stretch/>
        </p:blipFill>
        <p:spPr>
          <a:xfrm>
            <a:off x="18540874" y="0"/>
            <a:ext cx="5843126" cy="686765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F4F0239-9891-64A2-01F9-96AF747C1C4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8215" t="12301" r="18215" b="12301"/>
          <a:stretch/>
        </p:blipFill>
        <p:spPr>
          <a:xfrm>
            <a:off x="12711403" y="6867653"/>
            <a:ext cx="5829471" cy="686199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57A59C2-1EBC-6D99-ABBC-90980AE0BBD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8113" t="12195" r="18113" b="12195"/>
          <a:stretch/>
        </p:blipFill>
        <p:spPr>
          <a:xfrm>
            <a:off x="18552250" y="6867653"/>
            <a:ext cx="5831750" cy="686199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7CEBE99C-4AC1-732A-9A42-6525B4330787}"/>
              </a:ext>
            </a:extLst>
          </p:cNvPr>
          <p:cNvSpPr txBox="1"/>
          <p:nvPr/>
        </p:nvSpPr>
        <p:spPr>
          <a:xfrm>
            <a:off x="13041220" y="5897284"/>
            <a:ext cx="4230806" cy="652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tx2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On Points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45F06D4-1882-26D3-70D8-60211C7326F7}"/>
              </a:ext>
            </a:extLst>
          </p:cNvPr>
          <p:cNvSpPr txBox="1"/>
          <p:nvPr/>
        </p:nvSpPr>
        <p:spPr>
          <a:xfrm>
            <a:off x="18870692" y="5881638"/>
            <a:ext cx="4230806" cy="652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tx2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On Vertices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2249642-70E6-5DDD-104B-48E760E5E24C}"/>
              </a:ext>
            </a:extLst>
          </p:cNvPr>
          <p:cNvSpPr txBox="1"/>
          <p:nvPr/>
        </p:nvSpPr>
        <p:spPr>
          <a:xfrm>
            <a:off x="13041220" y="12770383"/>
            <a:ext cx="4230806" cy="652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tx2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On Primitives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CBE8C84-A61E-2B3F-FA9B-FC8D9D775ADD}"/>
              </a:ext>
            </a:extLst>
          </p:cNvPr>
          <p:cNvSpPr txBox="1"/>
          <p:nvPr/>
        </p:nvSpPr>
        <p:spPr>
          <a:xfrm>
            <a:off x="18870692" y="12770383"/>
            <a:ext cx="4230806" cy="6527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tx2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On Edges</a:t>
            </a:r>
          </a:p>
        </p:txBody>
      </p:sp>
    </p:spTree>
    <p:extLst>
      <p:ext uri="{BB962C8B-B14F-4D97-AF65-F5344CB8AC3E}">
        <p14:creationId xmlns:p14="http://schemas.microsoft.com/office/powerpoint/2010/main" val="29465204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43BE29A-05ED-FD35-F7CD-B643BA87D0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Attribute Transfer</a:t>
            </a:r>
          </a:p>
        </p:txBody>
      </p:sp>
    </p:spTree>
    <p:extLst>
      <p:ext uri="{BB962C8B-B14F-4D97-AF65-F5344CB8AC3E}">
        <p14:creationId xmlns:p14="http://schemas.microsoft.com/office/powerpoint/2010/main" val="39115845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043BE29A-05ED-FD35-F7CD-B643BA87D0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Instancing</a:t>
            </a:r>
          </a:p>
        </p:txBody>
      </p:sp>
    </p:spTree>
    <p:extLst>
      <p:ext uri="{BB962C8B-B14F-4D97-AF65-F5344CB8AC3E}">
        <p14:creationId xmlns:p14="http://schemas.microsoft.com/office/powerpoint/2010/main" val="2175265766"/>
      </p:ext>
    </p:extLst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SideFX">
      <a:dk1>
        <a:srgbClr val="303030"/>
      </a:dk1>
      <a:lt1>
        <a:srgbClr val="DCDEE1"/>
      </a:lt1>
      <a:dk2>
        <a:srgbClr val="53585F"/>
      </a:dk2>
      <a:lt2>
        <a:srgbClr val="85888D"/>
      </a:lt2>
      <a:accent1>
        <a:srgbClr val="DE6A10"/>
      </a:accent1>
      <a:accent2>
        <a:srgbClr val="303030"/>
      </a:accent2>
      <a:accent3>
        <a:srgbClr val="53585F"/>
      </a:accent3>
      <a:accent4>
        <a:srgbClr val="85888D"/>
      </a:accent4>
      <a:accent5>
        <a:srgbClr val="DCDEE1"/>
      </a:accent5>
      <a:accent6>
        <a:srgbClr val="303030"/>
      </a:accent6>
      <a:hlink>
        <a:srgbClr val="DE6A10"/>
      </a:hlink>
      <a:folHlink>
        <a:srgbClr val="DE6A1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7585</TotalTime>
  <Words>260</Words>
  <Application>Microsoft Office PowerPoint</Application>
  <PresentationFormat>Custom</PresentationFormat>
  <Paragraphs>63</Paragraphs>
  <Slides>11</Slides>
  <Notes>7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Lato Light</vt:lpstr>
      <vt:lpstr>Merriweather Sans</vt:lpstr>
      <vt:lpstr>Lato</vt:lpstr>
      <vt:lpstr>Arial</vt:lpstr>
      <vt:lpstr>Lato Semibold</vt:lpstr>
      <vt:lpstr>Gill Sans</vt:lpstr>
      <vt:lpstr>Lato Semibold</vt:lpstr>
      <vt:lpstr>White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Arcara</dc:creator>
  <cp:lastModifiedBy>Peter Arcara</cp:lastModifiedBy>
  <cp:revision>14</cp:revision>
  <dcterms:modified xsi:type="dcterms:W3CDTF">2024-08-19T23:45:32Z</dcterms:modified>
</cp:coreProperties>
</file>