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3" r:id="rId1"/>
  </p:sldMasterIdLst>
  <p:notesMasterIdLst>
    <p:notesMasterId r:id="rId19"/>
  </p:notesMasterIdLst>
  <p:sldIdLst>
    <p:sldId id="256" r:id="rId2"/>
    <p:sldId id="348" r:id="rId3"/>
    <p:sldId id="258" r:id="rId4"/>
    <p:sldId id="257" r:id="rId5"/>
    <p:sldId id="351" r:id="rId6"/>
    <p:sldId id="349" r:id="rId7"/>
    <p:sldId id="350" r:id="rId8"/>
    <p:sldId id="352" r:id="rId9"/>
    <p:sldId id="355" r:id="rId10"/>
    <p:sldId id="353" r:id="rId11"/>
    <p:sldId id="354" r:id="rId12"/>
    <p:sldId id="356" r:id="rId13"/>
    <p:sldId id="357" r:id="rId14"/>
    <p:sldId id="358" r:id="rId15"/>
    <p:sldId id="359" r:id="rId16"/>
    <p:sldId id="360" r:id="rId17"/>
    <p:sldId id="361" r:id="rId18"/>
  </p:sldIdLst>
  <p:sldSz cx="24384000" cy="13716000"/>
  <p:notesSz cx="6858000" cy="9144000"/>
  <p:embeddedFontLst>
    <p:embeddedFont>
      <p:font typeface="Gill Sans" panose="020B0604020202020204" charset="0"/>
      <p:regular r:id="rId20"/>
      <p:bold r:id="rId21"/>
    </p:embeddedFont>
    <p:embeddedFont>
      <p:font typeface="Lato" panose="020F0502020204030203" pitchFamily="34" charset="0"/>
      <p:regular r:id="rId22"/>
      <p:bold r:id="rId23"/>
      <p:italic r:id="rId24"/>
      <p:boldItalic r:id="rId25"/>
    </p:embeddedFont>
    <p:embeddedFont>
      <p:font typeface="Lato Light" panose="020F0502020204030203" pitchFamily="34" charset="0"/>
      <p:regular r:id="rId26"/>
      <p:bold r:id="rId27"/>
      <p:italic r:id="rId28"/>
      <p:boldItalic r:id="rId29"/>
    </p:embeddedFont>
    <p:embeddedFont>
      <p:font typeface="Lato Semibold" panose="020F0502020204030203" pitchFamily="34" charset="0"/>
      <p:bold r:id="rId30"/>
      <p:boldItalic r:id="rId31"/>
    </p:embeddedFont>
    <p:embeddedFont>
      <p:font typeface="Merriweather Sans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D4703"/>
    <a:srgbClr val="535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4" autoAdjust="0"/>
    <p:restoredTop sz="86799" autoAdjust="0"/>
  </p:normalViewPr>
  <p:slideViewPr>
    <p:cSldViewPr snapToGrid="0">
      <p:cViewPr varScale="1">
        <p:scale>
          <a:sx n="79" d="100"/>
          <a:sy n="79" d="100"/>
        </p:scale>
        <p:origin x="4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23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78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800" dirty="0"/>
              <a:t>Another way to show the content of this section is to do a live demo using the EDU Geometry Explainer tool</a:t>
            </a:r>
          </a:p>
        </p:txBody>
      </p:sp>
    </p:spTree>
    <p:extLst>
      <p:ext uri="{BB962C8B-B14F-4D97-AF65-F5344CB8AC3E}">
        <p14:creationId xmlns:p14="http://schemas.microsoft.com/office/powerpoint/2010/main" val="488702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dirty="0"/>
              <a:t>The cubed representation shown isn’t completely accurate, but it is helping us conceptualize what is happening. In this case, the voxels are scaled-up so we can see them better, and they vary in size based on their density values. In a normal volumetric grid the voxels do not scale. Only the values stored within them change.</a:t>
            </a:r>
          </a:p>
        </p:txBody>
      </p:sp>
    </p:spTree>
    <p:extLst>
      <p:ext uri="{BB962C8B-B14F-4D97-AF65-F5344CB8AC3E}">
        <p14:creationId xmlns:p14="http://schemas.microsoft.com/office/powerpoint/2010/main" val="1051212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204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94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Subtitle" userDrawn="1">
  <p:cSld name="Title">
    <p:bg>
      <p:bgPr>
        <a:solidFill>
          <a:srgbClr val="53585F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descr="Image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CD32B029-06D6-A84C-D841-F066D69158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59218" y="11483479"/>
            <a:ext cx="7188349" cy="122438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2326E6-B3AD-0518-4253-EC0371872F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20228" y="3795288"/>
            <a:ext cx="11878500" cy="2072700"/>
          </a:xfr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6400" cap="all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F35B0D-1C2C-5209-A42C-60101EC2B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734432" y="6564150"/>
            <a:ext cx="11364296" cy="6567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3600" cap="none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Presenter | SideFX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Large Right Imag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2;p10">
            <a:extLst>
              <a:ext uri="{FF2B5EF4-FFF2-40B4-BE49-F238E27FC236}">
                <a16:creationId xmlns:a16="http://schemas.microsoft.com/office/drawing/2014/main" id="{8AC65867-FFDD-D091-C360-115ABE645A23}"/>
              </a:ext>
            </a:extLst>
          </p:cNvPr>
          <p:cNvSpPr/>
          <p:nvPr userDrawn="1"/>
        </p:nvSpPr>
        <p:spPr>
          <a:xfrm>
            <a:off x="12700000" y="0"/>
            <a:ext cx="11684000" cy="13716000"/>
          </a:xfrm>
          <a:prstGeom prst="rect">
            <a:avLst/>
          </a:prstGeom>
          <a:solidFill>
            <a:srgbClr val="A6AAA9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8767" marR="48767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ill Sans"/>
              <a:buNone/>
            </a:pPr>
            <a:endParaRPr sz="1400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520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1_Bullet Poi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1909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Big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76038" y="2576214"/>
            <a:ext cx="21831924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2EAD3-EBDE-6B1E-6FB5-DD32284DCE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75726" y="1767841"/>
            <a:ext cx="21831924" cy="73152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4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6200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Layout" userDrawn="1">
  <p:cSld name="Basic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015875" y="12975850"/>
            <a:ext cx="2063275" cy="43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>
            <a:off x="-17600" y="12673975"/>
            <a:ext cx="24401700" cy="10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9FF4FB-135E-91B4-2D22-6C5C1304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22D5B04B-BC59-65EA-F432-EAE6CC8CD36A}"/>
              </a:ext>
            </a:extLst>
          </p:cNvPr>
          <p:cNvSpPr>
            <a:spLocks noGrp="1" noChangeAspect="1"/>
          </p:cNvSpPr>
          <p:nvPr>
            <p:ph type="media" sz="quarter" idx="11"/>
          </p:nvPr>
        </p:nvSpPr>
        <p:spPr>
          <a:xfrm>
            <a:off x="10838688" y="1373743"/>
            <a:ext cx="12745512" cy="109685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15FE6E-7054-A7F8-8EE0-0EBCD25DAC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9800" y="1373743"/>
            <a:ext cx="9356136" cy="10969070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2400"/>
              </a:spcAft>
              <a:defRPr sz="6000">
                <a:solidFill>
                  <a:schemeClr val="bg1"/>
                </a:solidFill>
                <a:latin typeface="+mj-lt"/>
              </a:defRPr>
            </a:lvl1pPr>
            <a:lvl2pPr marL="685800" indent="-685800">
              <a:buClr>
                <a:schemeClr val="tx2"/>
              </a:buClr>
              <a:buFont typeface="Arial" panose="020B0604020202020204" pitchFamily="34" charset="0"/>
              <a:buChar char="•"/>
              <a:defRPr sz="4800">
                <a:solidFill>
                  <a:schemeClr val="tx2"/>
                </a:solidFill>
                <a:latin typeface="+mn-lt"/>
              </a:defRPr>
            </a:lvl2pPr>
            <a:lvl3pPr marL="10287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3pPr>
            <a:lvl4pPr marL="14859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4pPr>
            <a:lvl5pPr marL="19431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54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 userDrawn="1">
  <p:cSld name="Section 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8FF296-2666-115E-24BA-A0B07A0DC5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7949" y="7441600"/>
            <a:ext cx="21368101" cy="133410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defRPr sz="8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658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 descr="Imag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255388" y="4837010"/>
            <a:ext cx="1864188" cy="18641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53975" y="-25425"/>
            <a:ext cx="23734465" cy="154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067" y="2280394"/>
            <a:ext cx="22932133" cy="843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Lato Light"/>
              <a:buNone/>
              <a:defRPr sz="42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9" r:id="rId3"/>
    <p:sldLayoutId id="2147483655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FD58FF5-3E85-2D7B-D2B6-01E70F3097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20228" y="3795288"/>
            <a:ext cx="11878500" cy="2072700"/>
          </a:xfrm>
        </p:spPr>
        <p:txBody>
          <a:bodyPr/>
          <a:lstStyle/>
          <a:p>
            <a:r>
              <a:rPr lang="en-US" dirty="0"/>
              <a:t>Manipulating geometry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B6663AD-60F7-D80C-3502-63DD523BDB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Presenter</a:t>
            </a:r>
            <a:r>
              <a:rPr lang="en-US" dirty="0"/>
              <a:t> 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| Your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7D005F-10DD-514C-50D1-C21DA6A58A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Other Types of Primitives</a:t>
            </a:r>
          </a:p>
        </p:txBody>
      </p:sp>
    </p:spTree>
    <p:extLst>
      <p:ext uri="{BB962C8B-B14F-4D97-AF65-F5344CB8AC3E}">
        <p14:creationId xmlns:p14="http://schemas.microsoft.com/office/powerpoint/2010/main" val="85582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7AD63-1564-473A-DEC6-7130ABE844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Volume</a:t>
            </a:r>
          </a:p>
          <a:p>
            <a:pPr lvl="1"/>
            <a:r>
              <a:rPr lang="en-US" dirty="0"/>
              <a:t>Made of 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voxels</a:t>
            </a:r>
            <a:r>
              <a:rPr lang="en-US" dirty="0"/>
              <a:t> (“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vo</a:t>
            </a:r>
            <a:r>
              <a:rPr lang="en-US" dirty="0"/>
              <a:t>lumetric pi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xels</a:t>
            </a:r>
            <a:r>
              <a:rPr lang="en-US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”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Each voxel stores a value</a:t>
            </a:r>
          </a:p>
          <a:p>
            <a:pPr lvl="2"/>
            <a:r>
              <a:rPr lang="en-US" dirty="0"/>
              <a:t>This could represent density, velocity, or any other property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AB8C81-AE13-3700-3764-864246A815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Other Types of primitives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C7C854-D1F5-84E1-9E32-AA6A365077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927" b="10927"/>
          <a:stretch/>
        </p:blipFill>
        <p:spPr>
          <a:xfrm>
            <a:off x="14209880" y="3536057"/>
            <a:ext cx="10174120" cy="80326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1EA8C6-77EB-9BDA-DE8B-307407A8EB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927" b="10927"/>
          <a:stretch/>
        </p:blipFill>
        <p:spPr>
          <a:xfrm>
            <a:off x="14209880" y="3536057"/>
            <a:ext cx="10174120" cy="80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8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7AD63-1564-473A-DEC6-7130ABE844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Bezier/NURBS Surface</a:t>
            </a:r>
          </a:p>
          <a:p>
            <a:pPr lvl="1"/>
            <a:r>
              <a:rPr lang="en-US" dirty="0"/>
              <a:t>Special use cases to define geometric surfaces</a:t>
            </a:r>
          </a:p>
          <a:p>
            <a:pPr lvl="1"/>
            <a:r>
              <a:rPr lang="en-US" dirty="0"/>
              <a:t>Bezier surfaces can have sharp corners</a:t>
            </a:r>
          </a:p>
          <a:p>
            <a:pPr lvl="1"/>
            <a:r>
              <a:rPr lang="en-US" dirty="0"/>
              <a:t>NURBS surfaces are easier to make smooth shapes out of</a:t>
            </a:r>
          </a:p>
          <a:p>
            <a:pPr lvl="1"/>
            <a:r>
              <a:rPr lang="en-US" dirty="0"/>
              <a:t>These surface types should be rarely used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AB8C81-AE13-3700-3764-864246A815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Other Types of primitives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4D0AE9DF-29FC-EBCE-AFF5-7B39105490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253" b="18253"/>
          <a:stretch/>
        </p:blipFill>
        <p:spPr>
          <a:xfrm>
            <a:off x="13917272" y="331530"/>
            <a:ext cx="10174120" cy="65264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870B70-B7E6-B51F-AF22-19E2298555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253" b="18253"/>
          <a:stretch/>
        </p:blipFill>
        <p:spPr>
          <a:xfrm>
            <a:off x="13917272" y="6858000"/>
            <a:ext cx="10174120" cy="652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09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 shot of a computer&#10;&#10;Description automatically generated">
            <a:extLst>
              <a:ext uri="{FF2B5EF4-FFF2-40B4-BE49-F238E27FC236}">
                <a16:creationId xmlns:a16="http://schemas.microsoft.com/office/drawing/2014/main" id="{CF0CC52E-2862-E088-DB3F-0A7280F959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09880" y="2412927"/>
            <a:ext cx="10174120" cy="10278909"/>
          </a:xfrm>
          <a:prstGeom prst="rect">
            <a:avLst/>
          </a:prstGeom>
        </p:spPr>
      </p:pic>
      <p:pic>
        <p:nvPicPr>
          <p:cNvPr id="2" name="houdini_gjd0apYQKQ">
            <a:hlinkClick r:id="" action="ppaction://media"/>
            <a:extLst>
              <a:ext uri="{FF2B5EF4-FFF2-40B4-BE49-F238E27FC236}">
                <a16:creationId xmlns:a16="http://schemas.microsoft.com/office/drawing/2014/main" id="{46023C04-2286-C799-0A3F-12C8E61C804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85" end="221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211300" y="2423886"/>
            <a:ext cx="10172700" cy="102679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7AD63-1564-473A-DEC6-7130ABE844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Bezier Curves</a:t>
            </a:r>
          </a:p>
          <a:p>
            <a:pPr lvl="1"/>
            <a:r>
              <a:rPr lang="en-US" dirty="0"/>
              <a:t>An artist friendly way of drawing curves</a:t>
            </a:r>
          </a:p>
          <a:p>
            <a:pPr lvl="1"/>
            <a:r>
              <a:rPr lang="en-US" dirty="0"/>
              <a:t>Control points with handles guide the direction of the curve</a:t>
            </a:r>
          </a:p>
          <a:p>
            <a:pPr lvl="1"/>
            <a:r>
              <a:rPr lang="en-US" dirty="0"/>
              <a:t>Sharp points are possible</a:t>
            </a:r>
          </a:p>
          <a:p>
            <a:r>
              <a:rPr lang="en-US" dirty="0"/>
              <a:t>NURBS curves</a:t>
            </a:r>
          </a:p>
          <a:p>
            <a:pPr lvl="1"/>
            <a:r>
              <a:rPr lang="en-US" dirty="0"/>
              <a:t>Interpolates the curve’s direction through the control points</a:t>
            </a:r>
          </a:p>
          <a:p>
            <a:pPr lvl="1"/>
            <a:r>
              <a:rPr lang="en-US" dirty="0"/>
              <a:t>Much easier to get smooth shapes</a:t>
            </a:r>
          </a:p>
          <a:p>
            <a:pPr lvl="1"/>
            <a:r>
              <a:rPr lang="en-US" dirty="0"/>
              <a:t>The “order” of the curve can control the smoothing level</a:t>
            </a:r>
          </a:p>
          <a:p>
            <a:pPr lvl="1"/>
            <a:r>
              <a:rPr lang="en-US" dirty="0"/>
              <a:t>Cannot have sharp corners</a:t>
            </a:r>
          </a:p>
          <a:p>
            <a:pPr lvl="1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AB8C81-AE13-3700-3764-864246A815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Other Types of primitives</a:t>
            </a:r>
          </a:p>
        </p:txBody>
      </p:sp>
    </p:spTree>
    <p:extLst>
      <p:ext uri="{BB962C8B-B14F-4D97-AF65-F5344CB8AC3E}">
        <p14:creationId xmlns:p14="http://schemas.microsoft.com/office/powerpoint/2010/main" val="103894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B30463-F489-2A75-41AF-49930D5FBB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Methods of 3d modeling</a:t>
            </a:r>
          </a:p>
        </p:txBody>
      </p:sp>
    </p:spTree>
    <p:extLst>
      <p:ext uri="{BB962C8B-B14F-4D97-AF65-F5344CB8AC3E}">
        <p14:creationId xmlns:p14="http://schemas.microsoft.com/office/powerpoint/2010/main" val="61541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AD592-A466-2FC7-5D18-F1B5F0055D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Three ways of modeling</a:t>
            </a:r>
          </a:p>
          <a:p>
            <a:pPr lvl="1"/>
            <a:r>
              <a:rPr lang="en-US" dirty="0"/>
              <a:t>Box Modeling</a:t>
            </a:r>
          </a:p>
          <a:p>
            <a:pPr lvl="1"/>
            <a:r>
              <a:rPr lang="en-US" dirty="0"/>
              <a:t>Subdivision Modeling</a:t>
            </a:r>
          </a:p>
          <a:p>
            <a:pPr lvl="1"/>
            <a:r>
              <a:rPr lang="en-US" dirty="0"/>
              <a:t>Procedural Modeling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DFBE6-A4B6-D797-C672-E8E965A8E0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Methods of 3d Modeling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38A35C9A-45A4-93B5-0D51-026FA6A56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6748" y="3682998"/>
            <a:ext cx="14387251" cy="773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86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F9042A-25FF-E572-631E-92C9A1D685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Demo Modeling TYPES</a:t>
            </a:r>
          </a:p>
        </p:txBody>
      </p:sp>
    </p:spTree>
    <p:extLst>
      <p:ext uri="{BB962C8B-B14F-4D97-AF65-F5344CB8AC3E}">
        <p14:creationId xmlns:p14="http://schemas.microsoft.com/office/powerpoint/2010/main" val="3756708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F9042A-25FF-E572-631E-92C9A1D685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Analyze real-world Objects</a:t>
            </a:r>
          </a:p>
        </p:txBody>
      </p:sp>
    </p:spTree>
    <p:extLst>
      <p:ext uri="{BB962C8B-B14F-4D97-AF65-F5344CB8AC3E}">
        <p14:creationId xmlns:p14="http://schemas.microsoft.com/office/powerpoint/2010/main" val="2307606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46FF33-AF78-8EF0-9877-7B644B2B58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ea typeface="Lato" panose="020F0502020204030203" pitchFamily="34" charset="0"/>
                <a:cs typeface="Lato" panose="020F0502020204030203" pitchFamily="34" charset="0"/>
              </a:rPr>
              <a:t>X, Y, Z Coordinates</a:t>
            </a:r>
          </a:p>
        </p:txBody>
      </p:sp>
    </p:spTree>
    <p:extLst>
      <p:ext uri="{BB962C8B-B14F-4D97-AF65-F5344CB8AC3E}">
        <p14:creationId xmlns:p14="http://schemas.microsoft.com/office/powerpoint/2010/main" val="166148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38856A-4C69-4C8D-40E9-8D580D0465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306380" cy="9952336"/>
          </a:xfrm>
        </p:spPr>
        <p:txBody>
          <a:bodyPr/>
          <a:lstStyle/>
          <a:p>
            <a:r>
              <a:rPr lang="en-US" dirty="0"/>
              <a:t>3D Coordinates</a:t>
            </a:r>
          </a:p>
          <a:p>
            <a:pPr lvl="1"/>
            <a:r>
              <a:rPr lang="en-US" dirty="0"/>
              <a:t>This is the “address” for a location in space</a:t>
            </a:r>
          </a:p>
          <a:p>
            <a:pPr lvl="1"/>
            <a:r>
              <a:rPr lang="en-US" dirty="0"/>
              <a:t>Made up of 3 numbers</a:t>
            </a:r>
          </a:p>
          <a:p>
            <a:pPr lvl="2"/>
            <a:r>
              <a:rPr lang="en-US" dirty="0"/>
              <a:t>X = Red</a:t>
            </a:r>
          </a:p>
          <a:p>
            <a:pPr lvl="2"/>
            <a:r>
              <a:rPr lang="en-US" dirty="0"/>
              <a:t>Y = Green</a:t>
            </a:r>
          </a:p>
          <a:p>
            <a:pPr lvl="2"/>
            <a:r>
              <a:rPr lang="en-US" dirty="0"/>
              <a:t>Z = Blue</a:t>
            </a:r>
          </a:p>
          <a:p>
            <a:pPr lvl="1"/>
            <a:r>
              <a:rPr lang="en-US" dirty="0"/>
              <a:t>Three decimal numbers together are referred to as </a:t>
            </a:r>
            <a:r>
              <a:rPr lang="en-US" i="1" dirty="0"/>
              <a:t>a vector</a:t>
            </a:r>
          </a:p>
          <a:p>
            <a:pPr lvl="1"/>
            <a:r>
              <a:rPr lang="en-US" dirty="0"/>
              <a:t>The location (0, 0, 0) is called the “origin”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97EB8-0839-C84F-06D0-0050447AD1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ea typeface="Lato" panose="020F0502020204030203" pitchFamily="34" charset="0"/>
                <a:cs typeface="Lato" panose="020F0502020204030203" pitchFamily="34" charset="0"/>
              </a:rPr>
              <a:t>X, Y, Z Coordinates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3336671D-506D-794E-42FA-9AA139E6AC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58" t="5866" r="16552" b="3886"/>
          <a:stretch/>
        </p:blipFill>
        <p:spPr>
          <a:xfrm>
            <a:off x="12638708" y="0"/>
            <a:ext cx="11745292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70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A658-F9EF-0661-A488-ABBA7F5746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</p:spTree>
    <p:extLst>
      <p:ext uri="{BB962C8B-B14F-4D97-AF65-F5344CB8AC3E}">
        <p14:creationId xmlns:p14="http://schemas.microsoft.com/office/powerpoint/2010/main" val="24104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A658-F9EF-0661-A488-ABBA7F5746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  <a:p>
            <a:pPr lvl="1"/>
            <a:r>
              <a:rPr lang="en-US" dirty="0"/>
              <a:t>Points</a:t>
            </a:r>
          </a:p>
          <a:p>
            <a:pPr lvl="1"/>
            <a:r>
              <a:rPr lang="en-US" dirty="0"/>
              <a:t>Vertices</a:t>
            </a:r>
          </a:p>
          <a:p>
            <a:pPr lvl="1"/>
            <a:r>
              <a:rPr lang="en-US" dirty="0"/>
              <a:t>Primitives/Polygons</a:t>
            </a:r>
          </a:p>
          <a:p>
            <a:pPr lvl="1"/>
            <a:r>
              <a:rPr lang="en-US" dirty="0"/>
              <a:t>Detail (unique to Houdini)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A8322A-C783-3396-DDFC-A80B25B061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4D3423-F2AE-3188-1B4A-CB58969B75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88" b="6588"/>
          <a:stretch/>
        </p:blipFill>
        <p:spPr>
          <a:xfrm>
            <a:off x="13209616" y="3090110"/>
            <a:ext cx="11174384" cy="89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0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AFF84-1365-3000-9742-D262C058A8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Point</a:t>
            </a:r>
          </a:p>
          <a:p>
            <a:pPr lvl="1"/>
            <a:r>
              <a:rPr lang="en-US" dirty="0"/>
              <a:t>A point in 3D space defined by three numbers: (X, Y, Z)</a:t>
            </a:r>
          </a:p>
          <a:p>
            <a:pPr lvl="1"/>
            <a:r>
              <a:rPr lang="en-US" dirty="0"/>
              <a:t>These are the simplest building blocks of 3D geometry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21D5E-5EBB-B58E-A76A-60EC0FD193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EAE13F30-59D9-5F70-AF03-056EAAA0B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54" b="7122"/>
          <a:stretch/>
        </p:blipFill>
        <p:spPr>
          <a:xfrm>
            <a:off x="13209616" y="3090110"/>
            <a:ext cx="11174384" cy="89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4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AFF84-1365-3000-9742-D262C058A8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Vertex</a:t>
            </a:r>
          </a:p>
          <a:p>
            <a:pPr lvl="1"/>
            <a:r>
              <a:rPr lang="en-US" dirty="0"/>
              <a:t>A vertex is a reference to a point</a:t>
            </a:r>
          </a:p>
          <a:p>
            <a:pPr lvl="1"/>
            <a:r>
              <a:rPr lang="en-US" dirty="0"/>
              <a:t>Multiple vertices can reference a single point</a:t>
            </a:r>
          </a:p>
          <a:p>
            <a:pPr lvl="1"/>
            <a:r>
              <a:rPr lang="en-US" dirty="0"/>
              <a:t>In computer graphics we often use vertices to define a polygonal shape</a:t>
            </a:r>
          </a:p>
          <a:p>
            <a:pPr lvl="2"/>
            <a:r>
              <a:rPr lang="en-US" dirty="0"/>
              <a:t>These are usually triangles or quadrilaterals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21D5E-5EBB-B58E-A76A-60EC0FD193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E13F30-59D9-5F70-AF03-056EAAA0B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88" b="6588"/>
          <a:stretch/>
        </p:blipFill>
        <p:spPr>
          <a:xfrm>
            <a:off x="13209616" y="3090110"/>
            <a:ext cx="11174384" cy="89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2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AFF84-1365-3000-9742-D262C058A8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Primitive</a:t>
            </a:r>
          </a:p>
          <a:p>
            <a:pPr lvl="1"/>
            <a:r>
              <a:rPr lang="en-US" dirty="0"/>
              <a:t>A unit of geometry, lower-level than Object and Detail, but higher than Points and Vertices</a:t>
            </a:r>
          </a:p>
          <a:p>
            <a:pPr lvl="1"/>
            <a:r>
              <a:rPr lang="en-US" dirty="0"/>
              <a:t>The most common primitive is a polygon</a:t>
            </a:r>
          </a:p>
          <a:p>
            <a:r>
              <a:rPr lang="en-US" dirty="0"/>
              <a:t>Other types of Primitives</a:t>
            </a:r>
          </a:p>
          <a:p>
            <a:pPr lvl="1"/>
            <a:r>
              <a:rPr lang="en-US" dirty="0"/>
              <a:t>Volume (smoke, clouds, fire, etc.)</a:t>
            </a:r>
          </a:p>
          <a:p>
            <a:pPr lvl="1"/>
            <a:r>
              <a:rPr lang="en-US" dirty="0"/>
              <a:t>Bezier/NURBS surfaces</a:t>
            </a:r>
          </a:p>
          <a:p>
            <a:pPr lvl="1"/>
            <a:r>
              <a:rPr lang="en-US" dirty="0"/>
              <a:t>Polygon/Bezier/NURBS curves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21D5E-5EBB-B58E-A76A-60EC0FD193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E13F30-59D9-5F70-AF03-056EAAA0B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88" b="6588"/>
          <a:stretch/>
        </p:blipFill>
        <p:spPr>
          <a:xfrm>
            <a:off x="13209616" y="3090110"/>
            <a:ext cx="11174384" cy="89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92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AFF84-1365-3000-9742-D262C058A8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Detail</a:t>
            </a:r>
          </a:p>
          <a:p>
            <a:pPr lvl="1"/>
            <a:r>
              <a:rPr lang="en-US" dirty="0"/>
              <a:t>This is all the contained geometry in the current object</a:t>
            </a:r>
          </a:p>
          <a:p>
            <a:pPr lvl="1"/>
            <a:r>
              <a:rPr lang="en-US" dirty="0"/>
              <a:t>A unique term to Houdini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21D5E-5EBB-B58E-A76A-60EC0FD193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COMPONENTS of 3D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E13F30-59D9-5F70-AF03-056EAAA0B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474" b="10474"/>
          <a:stretch/>
        </p:blipFill>
        <p:spPr>
          <a:xfrm>
            <a:off x="13209616" y="3090110"/>
            <a:ext cx="11174384" cy="89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54630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SideFX">
      <a:dk1>
        <a:srgbClr val="303030"/>
      </a:dk1>
      <a:lt1>
        <a:srgbClr val="DCDEE1"/>
      </a:lt1>
      <a:dk2>
        <a:srgbClr val="53585F"/>
      </a:dk2>
      <a:lt2>
        <a:srgbClr val="85888D"/>
      </a:lt2>
      <a:accent1>
        <a:srgbClr val="DE6A10"/>
      </a:accent1>
      <a:accent2>
        <a:srgbClr val="303030"/>
      </a:accent2>
      <a:accent3>
        <a:srgbClr val="53585F"/>
      </a:accent3>
      <a:accent4>
        <a:srgbClr val="85888D"/>
      </a:accent4>
      <a:accent5>
        <a:srgbClr val="DCDEE1"/>
      </a:accent5>
      <a:accent6>
        <a:srgbClr val="303030"/>
      </a:accent6>
      <a:hlink>
        <a:srgbClr val="DE6A10"/>
      </a:hlink>
      <a:folHlink>
        <a:srgbClr val="DE6A1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5416</TotalTime>
  <Words>465</Words>
  <Application>Microsoft Office PowerPoint</Application>
  <PresentationFormat>Custom</PresentationFormat>
  <Paragraphs>73</Paragraphs>
  <Slides>17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Lato Semibold</vt:lpstr>
      <vt:lpstr>Lato</vt:lpstr>
      <vt:lpstr>Gill Sans</vt:lpstr>
      <vt:lpstr>Merriweather Sans</vt:lpstr>
      <vt:lpstr>Arial</vt:lpstr>
      <vt:lpstr>Lato Light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Arcara</dc:creator>
  <cp:lastModifiedBy>Peter Arcara</cp:lastModifiedBy>
  <cp:revision>11</cp:revision>
  <dcterms:modified xsi:type="dcterms:W3CDTF">2024-07-11T14:49:50Z</dcterms:modified>
</cp:coreProperties>
</file>